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notesMasterIdLst>
    <p:notesMasterId r:id="rId28"/>
  </p:notesMasterIdLst>
  <p:sldIdLst>
    <p:sldId id="423" r:id="rId4"/>
    <p:sldId id="418" r:id="rId5"/>
    <p:sldId id="257" r:id="rId6"/>
    <p:sldId id="259" r:id="rId7"/>
    <p:sldId id="264" r:id="rId8"/>
    <p:sldId id="258" r:id="rId9"/>
    <p:sldId id="265" r:id="rId10"/>
    <p:sldId id="422" r:id="rId11"/>
    <p:sldId id="276" r:id="rId12"/>
    <p:sldId id="425" r:id="rId13"/>
    <p:sldId id="411" r:id="rId14"/>
    <p:sldId id="413" r:id="rId15"/>
    <p:sldId id="414" r:id="rId16"/>
    <p:sldId id="266" r:id="rId17"/>
    <p:sldId id="273" r:id="rId18"/>
    <p:sldId id="267" r:id="rId19"/>
    <p:sldId id="262" r:id="rId20"/>
    <p:sldId id="275" r:id="rId21"/>
    <p:sldId id="427" r:id="rId22"/>
    <p:sldId id="428" r:id="rId23"/>
    <p:sldId id="429" r:id="rId24"/>
    <p:sldId id="431" r:id="rId25"/>
    <p:sldId id="430" r:id="rId26"/>
    <p:sldId id="424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E3"/>
    <a:srgbClr val="8D1770"/>
    <a:srgbClr val="FE9A8E"/>
    <a:srgbClr val="901171"/>
    <a:srgbClr val="C15D8F"/>
    <a:srgbClr val="20A472"/>
    <a:srgbClr val="04AFE1"/>
    <a:srgbClr val="172FA7"/>
    <a:srgbClr val="B13DC8"/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206" autoAdjust="0"/>
  </p:normalViewPr>
  <p:slideViewPr>
    <p:cSldViewPr snapToGrid="0">
      <p:cViewPr varScale="1">
        <p:scale>
          <a:sx n="85" d="100"/>
          <a:sy n="85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C344-C197-48DF-BB08-0A070B5D36CE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C1D28-6D90-4376-89E1-BA4FD109E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4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Justificación </a:t>
            </a:r>
            <a:r>
              <a:rPr lang="es-ES" dirty="0" err="1"/>
              <a:t>nº</a:t>
            </a:r>
            <a:r>
              <a:rPr lang="es-ES" dirty="0"/>
              <a:t> horas. Acreditación.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C1D28-6D90-4376-89E1-BA4FD109EC2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43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Justificación </a:t>
            </a:r>
            <a:r>
              <a:rPr lang="es-ES" dirty="0" err="1"/>
              <a:t>nº</a:t>
            </a:r>
            <a:r>
              <a:rPr lang="es-ES" dirty="0"/>
              <a:t> horas. Acreditación.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C1D28-6D90-4376-89E1-BA4FD109EC2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1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Justificación </a:t>
            </a:r>
            <a:r>
              <a:rPr lang="es-ES" dirty="0" err="1"/>
              <a:t>nº</a:t>
            </a:r>
            <a:r>
              <a:rPr lang="es-ES" dirty="0"/>
              <a:t> horas. Acreditación.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C1D28-6D90-4376-89E1-BA4FD109EC2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4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5867cddc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55867cddc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867cddc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55867cddc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867cddc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55867cddc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98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5867cddc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55867cddc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Justificación </a:t>
            </a:r>
            <a:r>
              <a:rPr lang="es-ES" dirty="0" err="1"/>
              <a:t>nº</a:t>
            </a:r>
            <a:r>
              <a:rPr lang="es-ES" dirty="0"/>
              <a:t> horas. Acreditación.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C1D28-6D90-4376-89E1-BA4FD109EC2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84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Justificación </a:t>
            </a:r>
            <a:r>
              <a:rPr lang="es-ES" dirty="0" err="1"/>
              <a:t>nº</a:t>
            </a:r>
            <a:r>
              <a:rPr lang="es-ES" dirty="0"/>
              <a:t> horas. Acreditación.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C1D28-6D90-4376-89E1-BA4FD109EC2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11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Justificación </a:t>
            </a:r>
            <a:r>
              <a:rPr lang="es-ES" dirty="0" err="1"/>
              <a:t>nº</a:t>
            </a:r>
            <a:r>
              <a:rPr lang="es-ES" dirty="0"/>
              <a:t> horas. Acreditación.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C1D28-6D90-4376-89E1-BA4FD109EC2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86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32BDF-3D98-B39C-98BF-1A4EB353E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3DD08C-1EAF-51DF-0999-7AAB87F35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406A8-2438-DB03-7968-9E9670A8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1F047-623A-6768-F602-9D77C226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05F02-B541-B78C-0F86-F9890146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01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26E15-082F-7352-BD16-8480D236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B75372-2821-9174-3203-EA4D1707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C6A438-3D63-878D-9737-8D4ED484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621859-62BD-1C9F-F270-2FEDC1E7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78B3D-6006-1F1D-AEE1-C79A4B70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60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566A16-2C97-DD43-BEAD-0364877A8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2719E6-2A45-CAED-6264-2C784FCA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8AB52-E110-50B9-3A18-52ED7562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56BE17-D40D-4C61-6AAA-A602876D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9492F-530E-4223-B651-5CCC89BC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80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7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o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orma libre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bre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bre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bre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bre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bre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orma libre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orma libre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orma libre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orma libre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orma libre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orma libre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orma libre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upo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ángulo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Triángulo isósceles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rtlCol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3E5FDE9A-19AC-4D91-986E-8D68D7BC9A90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9142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upo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ángulo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0E5FD-CD90-4737-B3ED-CD10D69423DA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678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orma libre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orma libre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orma libre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orma libre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upo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ángulo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Triángulo isósceles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ángulo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rtlCol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 rtlCol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pPr rtl="0"/>
            <a:fld id="{FCFD86B8-7491-40B2-8FA4-C9EFE9017240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025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upo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ángulo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pPr rtl="0"/>
            <a:fld id="{FBA86CCC-EE71-499C-BBA1-B8506637A780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469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upo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ángulo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ángulo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pPr rtl="0"/>
            <a:fld id="{87521222-41E1-4F93-BAE7-EC9B0852926E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2948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upo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ángulo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4B5088-6FFE-43DC-889A-772FA3B0BED7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4703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pPr rtl="0"/>
            <a:fld id="{FB924DD6-7958-4E89-ADE7-48CC0DC13DA2}" type="datetime1">
              <a:rPr lang="es-ES" noProof="0" smtClean="0"/>
              <a:t>19/11/2024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124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5C7AA-14AD-DCF6-3D84-23996683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A731D-4F9E-6348-503D-489E3069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29C34-5A5F-B7E9-580B-1BE88B03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9BAC6-E392-8512-26C8-C5E8EB89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E3048E-FE88-AFE8-376A-C5243737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96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upo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ángulo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rtlCol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56F69A-635C-42D9-A567-432C5C15EDFA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6600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orma libre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orma libre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orma libre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orma libre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upo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ángulo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Triángulo isósceles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rtlCol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pPr rtl="0"/>
            <a:fld id="{3644CF16-9B6E-4154-AD00-506BAA7F94F2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026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upo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ángulo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C057AD-FE2E-4AAA-98BC-9C67C1D7AC0D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8981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orma libre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orma libre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orma libre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orma libre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orma libre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orma libre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orma libre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orma libre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orma libre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orma libre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orma libre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orma libre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orma libre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orma libre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orma libre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orma libre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orma libre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orma libre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orma libre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orma libre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orma libre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upo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ángulo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iángulo isósceles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 rtlCol="0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pPr rtl="0"/>
            <a:fld id="{FDAE7EC2-FA5F-4613-A532-E0C67A9BB1DC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6976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5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39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7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7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8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9F1DA-47C5-B167-5829-BEF196D0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22DDF2-B441-B1FF-F397-217DF866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57C61-AAD5-CB89-06B0-95DECBA3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54DE1C-4448-D9D2-C5AE-84578365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6DDFA-15E4-6585-4DB6-13A3A866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411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5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8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4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8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78487-1A2A-2918-0958-38D666AB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DB869-E32B-9ABD-651A-473930A6B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F5D674-120F-E6A6-B99A-9FCFF3685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82B801-6443-C334-F894-9288F7C1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79BC6-5A87-6F7E-791B-A569EC6C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AC606-5882-355C-2B34-37DD367D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2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68BAB-297D-271D-04F7-37BD6D08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6C22D6-97AB-9AD9-CE11-C9153FE72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39DEF8-4DCD-0D02-F041-7D4DA884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E5BCA1-682C-3B40-6FDB-1F2EEDE2A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1B74DE-A3EE-1B49-F96B-AF13CE746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8F870E-61D0-2907-B1B1-F4B18660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A9BC7D-4908-37F5-3D0B-D2516D43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BA7CA3-BD9F-9827-6EF3-8067654B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88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389EB-3B32-09EF-A7E1-6F5CCE5B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DC6326-94E5-F85D-98E3-7FCD6DE6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8D6365-5D9D-10E3-37F6-103BD9DA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31BEC-B287-0687-45BD-F5FDAE5B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20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8D9322-0E66-9C88-B9A0-75668053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8E0C35-1C0A-7823-E90D-72ECD019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798107-D300-1A9E-4949-2BD10924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80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FCA3-CDBF-E25A-3432-977CE2BF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961667-F124-2AF8-9C48-8DC6A9BA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F81B1E-BAF6-6535-6C65-34B92B038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568ABD-47B9-92B3-2A91-A6DB9A46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F5857C-3F4C-0398-A63C-27774A12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C0C571-36C5-3A8B-5D1E-800049F5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51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35631-DA7E-6B89-7F98-7412CF0C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9EB46D-BCD8-3202-CB0B-BBB577C0B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BF7EE1-731A-1922-06C4-B958F32C5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EE449C-7477-5C56-7A9F-BE0B4213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2E696E-F773-4E21-04AE-D19AD83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2D5782-13DB-154F-F30C-C3CC547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20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CC416D-1DE3-D424-8A02-83E9AAE5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B1C6F0-F2CE-53EA-5A57-63C7250E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9402CA-C216-544E-A4EF-B5D97213F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AF5F-E7E8-4582-8E99-115E90401705}" type="datetimeFigureOut">
              <a:rPr lang="es-ES" smtClean="0"/>
              <a:t>19/11/2024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6574D-3942-3465-F018-FDF13EB61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DA47F-5CD8-B12A-B71A-CCD526B26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322B-24B9-4BAC-8ABA-AA83CEAEE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34D86F-3EA1-47D7-B5EB-FF5B63503DFA}" type="datetime1">
              <a:rPr lang="es-ES" noProof="0" smtClean="0"/>
              <a:t>19/11/2024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7353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5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zLApj3OI-I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video" Target="https://www.youtube.com/embed/_yKp7tBqNPI?feature=oembed" TargetMode="External"/><Relationship Id="rId1" Type="http://schemas.openxmlformats.org/officeDocument/2006/relationships/video" Target="https://www.youtube.com/embed/6zLApj3OI-I?feature=oembed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10" Type="http://schemas.openxmlformats.org/officeDocument/2006/relationships/hyperlink" Target="https://youtu.be/_yKp7tBqNPI" TargetMode="Externa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uFhq4xi3A?feature=oembed" TargetMode="External"/><Relationship Id="rId6" Type="http://schemas.openxmlformats.org/officeDocument/2006/relationships/hyperlink" Target="https://youtu.be/TMuFhq4xi3A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youtu.be/JRhX0QcVIPM" TargetMode="External"/><Relationship Id="rId2" Type="http://schemas.openxmlformats.org/officeDocument/2006/relationships/video" Target="https://www.youtube.com/embed/korzDX95UXA?feature=oembed" TargetMode="External"/><Relationship Id="rId1" Type="http://schemas.openxmlformats.org/officeDocument/2006/relationships/video" Target="https://www.youtube.com/embed/JRhX0QcVIPM?feature=oembed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12.xml"/><Relationship Id="rId9" Type="http://schemas.openxmlformats.org/officeDocument/2006/relationships/hyperlink" Target="https://youtu.be/korzDX95UX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hyperlink" Target="mailto:info@cibermanagersparalaigualdad.com" TargetMode="External"/><Relationship Id="rId4" Type="http://schemas.openxmlformats.org/officeDocument/2006/relationships/hyperlink" Target="http://cibermanagersparalaigualdad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C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A8CFBB-F3C3-4F87-86CE-9A23A0D7E143}"/>
              </a:ext>
            </a:extLst>
          </p:cNvPr>
          <p:cNvGrpSpPr/>
          <p:nvPr/>
        </p:nvGrpSpPr>
        <p:grpSpPr>
          <a:xfrm>
            <a:off x="3442009" y="6120206"/>
            <a:ext cx="5307981" cy="580842"/>
            <a:chOff x="4084914" y="6106932"/>
            <a:chExt cx="3939757" cy="49819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D979581-7E23-448B-B2D7-2E1C8700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914" y="6106932"/>
              <a:ext cx="1807336" cy="49819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A166EF5-50CF-4C53-8971-CC0C20DB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751" y="6106932"/>
              <a:ext cx="1724920" cy="498191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B4FB4F16-C80A-472D-9525-20A73129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04" y="54229"/>
            <a:ext cx="4349192" cy="300325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14F702E-8011-3C6A-2246-0D4564787DD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92BDB7-887D-091F-D4E2-643D3886B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01" y="3249384"/>
            <a:ext cx="3700800" cy="263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766A06-6BBD-FE29-3F1A-A7BA8924C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95" y="3391429"/>
            <a:ext cx="3699089" cy="245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24635B0-5896-0B08-E1F5-1C20F2B1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6" y="3429000"/>
            <a:ext cx="3699091" cy="245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strella: 8 puntas 18">
            <a:extLst>
              <a:ext uri="{FF2B5EF4-FFF2-40B4-BE49-F238E27FC236}">
                <a16:creationId xmlns:a16="http://schemas.microsoft.com/office/drawing/2014/main" id="{CB28D568-C9C8-6DFB-911F-D51E502039BF}"/>
              </a:ext>
            </a:extLst>
          </p:cNvPr>
          <p:cNvSpPr/>
          <p:nvPr/>
        </p:nvSpPr>
        <p:spPr>
          <a:xfrm>
            <a:off x="8404550" y="1412240"/>
            <a:ext cx="1948490" cy="1504264"/>
          </a:xfrm>
          <a:prstGeom prst="star8">
            <a:avLst>
              <a:gd name="adj" fmla="val 3142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6BC838D-6E56-E58E-715C-B9CDF14840FA}"/>
              </a:ext>
            </a:extLst>
          </p:cNvPr>
          <p:cNvSpPr txBox="1">
            <a:spLocks/>
          </p:cNvSpPr>
          <p:nvPr/>
        </p:nvSpPr>
        <p:spPr>
          <a:xfrm>
            <a:off x="8295307" y="1746187"/>
            <a:ext cx="2166976" cy="12496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8D17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2ª</a:t>
            </a:r>
          </a:p>
          <a:p>
            <a:r>
              <a:rPr lang="es-ES" sz="2400" b="1" dirty="0">
                <a:solidFill>
                  <a:srgbClr val="8D17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Edición</a:t>
            </a:r>
          </a:p>
        </p:txBody>
      </p:sp>
    </p:spTree>
    <p:extLst>
      <p:ext uri="{BB962C8B-B14F-4D97-AF65-F5344CB8AC3E}">
        <p14:creationId xmlns:p14="http://schemas.microsoft.com/office/powerpoint/2010/main" val="234133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A3962AE-536C-ECCE-F821-2B58B7DC7B2E}"/>
              </a:ext>
            </a:extLst>
          </p:cNvPr>
          <p:cNvSpPr txBox="1"/>
          <p:nvPr/>
        </p:nvSpPr>
        <p:spPr>
          <a:xfrm>
            <a:off x="4755381" y="1770311"/>
            <a:ext cx="6351889" cy="198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/>
            </a:pPr>
            <a:r>
              <a:rPr lang="es-ES" sz="2400" b="1" dirty="0">
                <a:solidFill>
                  <a:srgbClr val="901171"/>
                </a:solidFill>
              </a:rPr>
              <a:t>SEMANA 1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Presentación del programa al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15D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 directivo</a:t>
            </a:r>
            <a:endParaRPr lang="es-ES" sz="2400" b="1" dirty="0">
              <a:solidFill>
                <a:srgbClr val="C15D8F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33">
            <a:extLst>
              <a:ext uri="{FF2B5EF4-FFF2-40B4-BE49-F238E27FC236}">
                <a16:creationId xmlns:a16="http://schemas.microsoft.com/office/drawing/2014/main" id="{63AB542A-B5C0-4D40-BD72-6679F98E9DC7}"/>
              </a:ext>
            </a:extLst>
          </p:cNvPr>
          <p:cNvSpPr txBox="1">
            <a:spLocks/>
          </p:cNvSpPr>
          <p:nvPr/>
        </p:nvSpPr>
        <p:spPr>
          <a:xfrm>
            <a:off x="230124" y="534543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4000" cap="none" dirty="0">
                <a:solidFill>
                  <a:srgbClr val="901171"/>
                </a:solidFill>
              </a:rPr>
              <a:t>Plan de acción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cap="none" dirty="0">
              <a:solidFill>
                <a:srgbClr val="90117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373559-08C4-4CF2-8673-14D59A9F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C90689-2558-4F5B-AE67-CC21D3BB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13AA5F-BC88-491B-B1CF-C8A75901A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30" y="1351777"/>
            <a:ext cx="2722366" cy="41544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B4835A-10E8-43E1-85AC-60D368AD5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0" y="3611298"/>
            <a:ext cx="1340224" cy="1340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F8966-86F6-4ED2-A515-8EBDCC576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09" y="3611298"/>
            <a:ext cx="1340224" cy="13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30A7AD-99A1-03E2-345A-9B6E6AD1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5075"/>
          <a:stretch/>
        </p:blipFill>
        <p:spPr>
          <a:xfrm>
            <a:off x="8179359" y="1987462"/>
            <a:ext cx="2193644" cy="36396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3962AE-536C-ECCE-F821-2B58B7DC7B2E}"/>
              </a:ext>
            </a:extLst>
          </p:cNvPr>
          <p:cNvSpPr txBox="1"/>
          <p:nvPr/>
        </p:nvSpPr>
        <p:spPr>
          <a:xfrm>
            <a:off x="1103917" y="2401590"/>
            <a:ext cx="5765242" cy="5397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/>
            </a:pPr>
            <a:r>
              <a:rPr lang="es-ES" sz="2400" b="1" dirty="0">
                <a:solidFill>
                  <a:srgbClr val="172FA7"/>
                </a:solidFill>
              </a:rPr>
              <a:t>SEMANA 1-4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Presentación del programa al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15D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profesorado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alibri" panose="020F0502020204030204"/>
              </a:rPr>
              <a:t>Formación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autónoma del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15D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profesorado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</a:t>
            </a:r>
            <a:r>
              <a:rPr lang="es-ES" sz="2400" dirty="0" err="1">
                <a:latin typeface="Calibri" panose="020F0502020204030204"/>
              </a:rPr>
              <a:t>ller</a:t>
            </a:r>
            <a:r>
              <a:rPr lang="es-ES" sz="2400" dirty="0">
                <a:latin typeface="Calibri" panose="020F0502020204030204"/>
              </a:rPr>
              <a:t> 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15D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PantallasAmigas + profesorado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15D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15D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15D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400" b="1" dirty="0">
              <a:solidFill>
                <a:srgbClr val="B45F06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33">
            <a:extLst>
              <a:ext uri="{FF2B5EF4-FFF2-40B4-BE49-F238E27FC236}">
                <a16:creationId xmlns:a16="http://schemas.microsoft.com/office/drawing/2014/main" id="{0DFCF4B1-B1AE-47DD-9581-F70C440A47D9}"/>
              </a:ext>
            </a:extLst>
          </p:cNvPr>
          <p:cNvSpPr txBox="1">
            <a:spLocks/>
          </p:cNvSpPr>
          <p:nvPr/>
        </p:nvSpPr>
        <p:spPr>
          <a:xfrm>
            <a:off x="230124" y="534543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4000" cap="none" dirty="0">
                <a:solidFill>
                  <a:srgbClr val="901171"/>
                </a:solidFill>
              </a:rPr>
              <a:t>Plan de acción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cap="none" dirty="0">
              <a:solidFill>
                <a:srgbClr val="90117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E1ABCF-937B-479E-B3AF-6BC54E8BC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F955F0-AA81-4514-A65A-EB8429D6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810" y="1488774"/>
            <a:ext cx="2543530" cy="43344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35E658-BC4F-4AF2-9A1F-47422CED2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A3962AE-536C-ECCE-F821-2B58B7DC7B2E}"/>
              </a:ext>
            </a:extLst>
          </p:cNvPr>
          <p:cNvSpPr txBox="1"/>
          <p:nvPr/>
        </p:nvSpPr>
        <p:spPr>
          <a:xfrm>
            <a:off x="740216" y="2183815"/>
            <a:ext cx="7139155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es-ES" sz="2400" b="1" dirty="0">
                <a:solidFill>
                  <a:srgbClr val="04AFE1"/>
                </a:solidFill>
              </a:rPr>
              <a:t>SEMANA 4-7</a:t>
            </a:r>
            <a:endParaRPr kumimoji="0" lang="es-ES" sz="2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latin typeface="Calibri" panose="020F0502020204030204"/>
              </a:rPr>
              <a:t>Formación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general del </a:t>
            </a:r>
            <a:r>
              <a:rPr lang="es-ES" sz="2400" b="1" dirty="0">
                <a:solidFill>
                  <a:srgbClr val="C15D8F"/>
                </a:solidFill>
                <a:latin typeface="Calibri" panose="020F0502020204030204"/>
              </a:rPr>
              <a:t>alumnado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Calibri" panose="020F0502020204030204"/>
              </a:rPr>
              <a:t>Formación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específica del </a:t>
            </a:r>
            <a:r>
              <a:rPr lang="es-ES" sz="2400" b="1" dirty="0">
                <a:solidFill>
                  <a:srgbClr val="C15D8F"/>
                </a:solidFill>
                <a:latin typeface="Calibri" panose="020F0502020204030204"/>
              </a:rPr>
              <a:t>alumnado </a:t>
            </a:r>
            <a:r>
              <a:rPr lang="es-ES" sz="2400" b="1" dirty="0" err="1">
                <a:solidFill>
                  <a:srgbClr val="C15D8F"/>
                </a:solidFill>
                <a:latin typeface="Calibri" panose="020F0502020204030204"/>
              </a:rPr>
              <a:t>cibermanager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15D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400" b="1" dirty="0">
              <a:solidFill>
                <a:srgbClr val="C15D8F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C15D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33">
            <a:extLst>
              <a:ext uri="{FF2B5EF4-FFF2-40B4-BE49-F238E27FC236}">
                <a16:creationId xmlns:a16="http://schemas.microsoft.com/office/drawing/2014/main" id="{E28F516F-AD3E-4582-8612-852DF3D00571}"/>
              </a:ext>
            </a:extLst>
          </p:cNvPr>
          <p:cNvSpPr txBox="1">
            <a:spLocks/>
          </p:cNvSpPr>
          <p:nvPr/>
        </p:nvSpPr>
        <p:spPr>
          <a:xfrm>
            <a:off x="230124" y="534543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4000" cap="none" dirty="0">
                <a:solidFill>
                  <a:srgbClr val="901171"/>
                </a:solidFill>
              </a:rPr>
              <a:t>Plan de acción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cap="none" dirty="0">
              <a:solidFill>
                <a:srgbClr val="90117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79B027-6189-4C3A-9A39-E2B63AD16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8B3404-E957-4330-86A0-47344FE75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63" y="1165479"/>
            <a:ext cx="2524477" cy="44773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32D1BB-F076-4269-82FA-279CAA2DC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A3962AE-536C-ECCE-F821-2B58B7DC7B2E}"/>
              </a:ext>
            </a:extLst>
          </p:cNvPr>
          <p:cNvSpPr txBox="1"/>
          <p:nvPr/>
        </p:nvSpPr>
        <p:spPr>
          <a:xfrm>
            <a:off x="4819616" y="1767805"/>
            <a:ext cx="6094324" cy="377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/>
            </a:pPr>
            <a:r>
              <a:rPr lang="es-ES" sz="2400" b="1" dirty="0">
                <a:solidFill>
                  <a:srgbClr val="20A472"/>
                </a:solidFill>
              </a:rPr>
              <a:t>SEMANA 8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Alumnado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cibermanager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15D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alumnado menor, familias u otros miembros de la comunidad educativa.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latin typeface="Calibri" panose="020F0502020204030204"/>
              </a:rPr>
              <a:t>Evaluación y mejora continua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33">
            <a:extLst>
              <a:ext uri="{FF2B5EF4-FFF2-40B4-BE49-F238E27FC236}">
                <a16:creationId xmlns:a16="http://schemas.microsoft.com/office/drawing/2014/main" id="{7D359777-4DE5-470D-8ACC-399B77983DBD}"/>
              </a:ext>
            </a:extLst>
          </p:cNvPr>
          <p:cNvSpPr txBox="1">
            <a:spLocks/>
          </p:cNvSpPr>
          <p:nvPr/>
        </p:nvSpPr>
        <p:spPr>
          <a:xfrm>
            <a:off x="230124" y="534543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4000" cap="none" dirty="0">
                <a:solidFill>
                  <a:srgbClr val="901171"/>
                </a:solidFill>
              </a:rPr>
              <a:t>Plan de acción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cap="none" dirty="0">
              <a:solidFill>
                <a:srgbClr val="90117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60D535-A0B9-47FF-A012-97E8FFB0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A7322C-9D64-441C-8EDF-52031F3F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34" y="1393511"/>
            <a:ext cx="3229426" cy="45250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DF4F12-3818-456A-8D31-01819C6B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5867cddc4_0_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s" b="1" dirty="0">
                <a:solidFill>
                  <a:srgbClr val="901171"/>
                </a:solidFill>
              </a:rPr>
              <a:t>Qué incluye Cibermanagers</a:t>
            </a:r>
            <a:endParaRPr b="1" dirty="0">
              <a:solidFill>
                <a:srgbClr val="901171"/>
              </a:solidFill>
            </a:endParaRPr>
          </a:p>
        </p:txBody>
      </p:sp>
      <p:sp>
        <p:nvSpPr>
          <p:cNvPr id="128" name="Google Shape;128;g255867cddc4_0_90"/>
          <p:cNvSpPr txBox="1">
            <a:spLocks noGrp="1"/>
          </p:cNvSpPr>
          <p:nvPr>
            <p:ph type="body" idx="1"/>
          </p:nvPr>
        </p:nvSpPr>
        <p:spPr>
          <a:xfrm>
            <a:off x="1263100" y="3224292"/>
            <a:ext cx="400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s" sz="2000" b="1" dirty="0">
                <a:solidFill>
                  <a:srgbClr val="C15D8F"/>
                </a:solidFill>
              </a:rPr>
              <a:t>Acceso al material formativo </a:t>
            </a:r>
            <a:r>
              <a:rPr lang="es" sz="2000" dirty="0"/>
              <a:t>necesario para llevar a cabo el programa.</a:t>
            </a:r>
          </a:p>
          <a:p>
            <a:pPr indent="0" algn="just">
              <a:lnSpc>
                <a:spcPct val="150000"/>
              </a:lnSpc>
              <a:buNone/>
            </a:pPr>
            <a:endParaRPr sz="2133" dirty="0"/>
          </a:p>
          <a:p>
            <a:pPr indent="0" algn="just">
              <a:lnSpc>
                <a:spcPct val="150000"/>
              </a:lnSpc>
              <a:buNone/>
            </a:pPr>
            <a:endParaRPr sz="2133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0" name="Google Shape;130;g255867cddc4_0_90"/>
          <p:cNvSpPr txBox="1"/>
          <p:nvPr/>
        </p:nvSpPr>
        <p:spPr>
          <a:xfrm>
            <a:off x="5501767" y="1848901"/>
            <a:ext cx="5184800" cy="73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endParaRPr sz="2133" b="1">
              <a:solidFill>
                <a:srgbClr val="B45F06"/>
              </a:solidFill>
            </a:endParaRPr>
          </a:p>
        </p:txBody>
      </p:sp>
      <p:pic>
        <p:nvPicPr>
          <p:cNvPr id="131" name="Google Shape;131;g255867cddc4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466" y="1733713"/>
            <a:ext cx="1187267" cy="111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55867cddc4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627" y="1733713"/>
            <a:ext cx="1379624" cy="111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55867cddc4_0_90"/>
          <p:cNvSpPr txBox="1"/>
          <p:nvPr/>
        </p:nvSpPr>
        <p:spPr>
          <a:xfrm>
            <a:off x="6025666" y="3224292"/>
            <a:ext cx="4223234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just">
              <a:lnSpc>
                <a:spcPct val="150000"/>
              </a:lnSpc>
            </a:pPr>
            <a:r>
              <a:rPr lang="es" sz="2000" b="1" dirty="0">
                <a:solidFill>
                  <a:srgbClr val="C15D8F"/>
                </a:solidFill>
              </a:rPr>
              <a:t>Asesoramiento y asistencia </a:t>
            </a:r>
            <a:r>
              <a:rPr lang="es" sz="2000" dirty="0"/>
              <a:t>en la temporalización, el calendario de implantación y resolución de dudas.</a:t>
            </a:r>
            <a:endParaRPr sz="1733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B4ACB4-F802-4843-A713-A00909E23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778F5C-52AC-4F23-88C7-B2896667D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5867cddc4_0_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s" b="1" dirty="0">
                <a:solidFill>
                  <a:srgbClr val="901171"/>
                </a:solidFill>
              </a:rPr>
              <a:t>Qué incluye Cibermanagers</a:t>
            </a:r>
            <a:endParaRPr b="1" dirty="0">
              <a:solidFill>
                <a:srgbClr val="901171"/>
              </a:solidFill>
            </a:endParaRPr>
          </a:p>
        </p:txBody>
      </p:sp>
      <p:sp>
        <p:nvSpPr>
          <p:cNvPr id="130" name="Google Shape;130;g255867cddc4_0_90"/>
          <p:cNvSpPr txBox="1"/>
          <p:nvPr/>
        </p:nvSpPr>
        <p:spPr>
          <a:xfrm>
            <a:off x="5501767" y="1848901"/>
            <a:ext cx="5184800" cy="73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endParaRPr sz="2133" b="1">
              <a:solidFill>
                <a:srgbClr val="B45F06"/>
              </a:solidFill>
            </a:endParaRPr>
          </a:p>
        </p:txBody>
      </p:sp>
      <p:pic>
        <p:nvPicPr>
          <p:cNvPr id="132" name="Google Shape;132;g255867cddc4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643" y="1953385"/>
            <a:ext cx="1575223" cy="10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55867cddc4_0_90"/>
          <p:cNvSpPr txBox="1"/>
          <p:nvPr/>
        </p:nvSpPr>
        <p:spPr>
          <a:xfrm>
            <a:off x="1179354" y="3180995"/>
            <a:ext cx="3930527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just">
              <a:lnSpc>
                <a:spcPct val="150000"/>
              </a:lnSpc>
            </a:pPr>
            <a:r>
              <a:rPr lang="es" sz="2000" dirty="0"/>
              <a:t>Un</a:t>
            </a:r>
            <a:r>
              <a:rPr lang="es" sz="2000" dirty="0">
                <a:solidFill>
                  <a:schemeClr val="dk2"/>
                </a:solidFill>
              </a:rPr>
              <a:t> </a:t>
            </a:r>
            <a:r>
              <a:rPr lang="es" sz="2000" b="1" dirty="0">
                <a:solidFill>
                  <a:srgbClr val="C15D8F"/>
                </a:solidFill>
              </a:rPr>
              <a:t>seguimiento de la formación </a:t>
            </a:r>
            <a:r>
              <a:rPr lang="es" sz="2000" dirty="0"/>
              <a:t>del profesorado y del alumnado participante en el programa.</a:t>
            </a:r>
            <a:endParaRPr sz="1733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B99703-4718-4454-896F-10CD1F98B818}"/>
              </a:ext>
            </a:extLst>
          </p:cNvPr>
          <p:cNvSpPr txBox="1"/>
          <p:nvPr/>
        </p:nvSpPr>
        <p:spPr>
          <a:xfrm>
            <a:off x="6577908" y="3197722"/>
            <a:ext cx="3643561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Formación específica para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15D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implementación de metodología</a:t>
            </a:r>
            <a:r>
              <a:rPr lang="es-ES" sz="2000" b="1" dirty="0">
                <a:solidFill>
                  <a:srgbClr val="C15D8F"/>
                </a:solidFill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59F3B4-E366-4E68-9976-166CB9F60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0" name="Google Shape;119;g255867cddc4_1_18">
            <a:extLst>
              <a:ext uri="{FF2B5EF4-FFF2-40B4-BE49-F238E27FC236}">
                <a16:creationId xmlns:a16="http://schemas.microsoft.com/office/drawing/2014/main" id="{5C681283-86D3-4885-A615-8C5D08D192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5408" y="1887356"/>
            <a:ext cx="1019992" cy="119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9EB0B7-0279-4ADE-BBB8-E8135CFDB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5867cddc4_1_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s" b="1" dirty="0">
                <a:solidFill>
                  <a:srgbClr val="901171"/>
                </a:solidFill>
              </a:rPr>
              <a:t>Qué incluye Cibermanagers</a:t>
            </a:r>
            <a:endParaRPr b="1" dirty="0">
              <a:solidFill>
                <a:srgbClr val="901171"/>
              </a:solidFill>
            </a:endParaRPr>
          </a:p>
        </p:txBody>
      </p:sp>
      <p:sp>
        <p:nvSpPr>
          <p:cNvPr id="142" name="Google Shape;142;g255867cddc4_1_30"/>
          <p:cNvSpPr txBox="1"/>
          <p:nvPr/>
        </p:nvSpPr>
        <p:spPr>
          <a:xfrm>
            <a:off x="973897" y="3780275"/>
            <a:ext cx="30004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" sz="2000" b="1" dirty="0">
                <a:solidFill>
                  <a:srgbClr val="C15D8F"/>
                </a:solidFill>
              </a:rPr>
              <a:t>Acompañamiento</a:t>
            </a:r>
            <a:r>
              <a:rPr lang="es" sz="2000" dirty="0">
                <a:solidFill>
                  <a:schemeClr val="dk2"/>
                </a:solidFill>
              </a:rPr>
              <a:t> </a:t>
            </a:r>
            <a:r>
              <a:rPr lang="es" sz="2000" dirty="0"/>
              <a:t>a lo largo de todo el programa en función de vuestras necesidades</a:t>
            </a:r>
            <a:endParaRPr sz="2000" b="1" dirty="0"/>
          </a:p>
          <a:p>
            <a:pPr algn="just">
              <a:lnSpc>
                <a:spcPct val="115000"/>
              </a:lnSpc>
            </a:pPr>
            <a:endParaRPr sz="2000" b="1" dirty="0">
              <a:solidFill>
                <a:srgbClr val="B45F06"/>
              </a:solidFill>
            </a:endParaRPr>
          </a:p>
          <a:p>
            <a:pPr algn="just">
              <a:lnSpc>
                <a:spcPct val="115000"/>
              </a:lnSpc>
            </a:pPr>
            <a:endParaRPr sz="20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20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2000" b="1" dirty="0">
              <a:solidFill>
                <a:srgbClr val="B45F06"/>
              </a:solidFill>
            </a:endParaRPr>
          </a:p>
        </p:txBody>
      </p:sp>
      <p:pic>
        <p:nvPicPr>
          <p:cNvPr id="143" name="Google Shape;143;g255867cddc4_1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796" y="2106665"/>
            <a:ext cx="1435176" cy="14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55867cddc4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933" y="2020006"/>
            <a:ext cx="1076133" cy="140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55867cddc4_1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510" y="2057398"/>
            <a:ext cx="1333933" cy="150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55867cddc4_1_30"/>
          <p:cNvSpPr txBox="1"/>
          <p:nvPr/>
        </p:nvSpPr>
        <p:spPr>
          <a:xfrm>
            <a:off x="8224184" y="3742175"/>
            <a:ext cx="3000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" sz="2000" b="1" dirty="0">
                <a:solidFill>
                  <a:srgbClr val="C15D8F"/>
                </a:solidFill>
              </a:rPr>
              <a:t>Participación</a:t>
            </a:r>
            <a:r>
              <a:rPr lang="es" sz="2000" dirty="0">
                <a:solidFill>
                  <a:schemeClr val="dk2"/>
                </a:solidFill>
              </a:rPr>
              <a:t> </a:t>
            </a:r>
            <a:r>
              <a:rPr lang="es" sz="2000" dirty="0"/>
              <a:t>en el evento CBMxI (Encuentro Cibermanagers)</a:t>
            </a:r>
            <a:endParaRPr sz="2400" dirty="0"/>
          </a:p>
        </p:txBody>
      </p:sp>
      <p:sp>
        <p:nvSpPr>
          <p:cNvPr id="147" name="Google Shape;147;g255867cddc4_1_30"/>
          <p:cNvSpPr txBox="1"/>
          <p:nvPr/>
        </p:nvSpPr>
        <p:spPr>
          <a:xfrm>
            <a:off x="4872050" y="3780275"/>
            <a:ext cx="2796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" sz="2000" b="1" dirty="0">
                <a:solidFill>
                  <a:srgbClr val="C15D8F"/>
                </a:solidFill>
              </a:rPr>
              <a:t>Asesoramiento</a:t>
            </a:r>
            <a:r>
              <a:rPr lang="es" sz="2000" b="1" dirty="0">
                <a:solidFill>
                  <a:srgbClr val="B45F06"/>
                </a:solidFill>
              </a:rPr>
              <a:t> </a:t>
            </a:r>
            <a:r>
              <a:rPr lang="es" sz="2000" dirty="0"/>
              <a:t>por parte de profesionales con experiencia</a:t>
            </a:r>
            <a:endParaRPr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0DEBC8A-C564-46A0-A661-D05B14846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78BC9F-D5A2-44EF-8CE3-00B72CA78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91A15-8F87-4342-A122-273A9827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901171"/>
                </a:solidFill>
              </a:rPr>
              <a:t>Resultados esperados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F92B1-6297-4CEA-8A43-5CBC8CD9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54806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s-ES" sz="2200" dirty="0"/>
              <a:t>Mejora de competencias directamente relacionadas con la </a:t>
            </a:r>
            <a:r>
              <a:rPr lang="es-ES" sz="2200" b="1" dirty="0">
                <a:solidFill>
                  <a:srgbClr val="C15D8F"/>
                </a:solidFill>
              </a:rPr>
              <a:t>coeducación.  </a:t>
            </a:r>
          </a:p>
          <a:p>
            <a:pPr algn="just">
              <a:lnSpc>
                <a:spcPct val="200000"/>
              </a:lnSpc>
            </a:pPr>
            <a:r>
              <a:rPr lang="es-ES" sz="2200" dirty="0"/>
              <a:t>Impulso de la </a:t>
            </a:r>
            <a:r>
              <a:rPr lang="es-ES" sz="2200" b="1" dirty="0">
                <a:solidFill>
                  <a:srgbClr val="C15D8F"/>
                </a:solidFill>
              </a:rPr>
              <a:t>convivencia positiva y respetuosa</a:t>
            </a:r>
            <a:endParaRPr lang="es-ES" sz="2200" dirty="0"/>
          </a:p>
          <a:p>
            <a:pPr algn="just">
              <a:lnSpc>
                <a:spcPct val="200000"/>
              </a:lnSpc>
            </a:pPr>
            <a:r>
              <a:rPr lang="es-ES" sz="2200" dirty="0"/>
              <a:t>Refuerzo en la </a:t>
            </a:r>
            <a:r>
              <a:rPr lang="es-ES" sz="2200" b="1" dirty="0">
                <a:solidFill>
                  <a:srgbClr val="C15D8F"/>
                </a:solidFill>
              </a:rPr>
              <a:t>formación en competencias digitales </a:t>
            </a:r>
            <a:r>
              <a:rPr lang="es-ES" sz="2200" dirty="0"/>
              <a:t>clave para el desarrollo personal de adolescentes como indica el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200" b="1" dirty="0">
                <a:solidFill>
                  <a:srgbClr val="C15D8F"/>
                </a:solidFill>
              </a:rPr>
              <a:t>Plan España Digital 2026</a:t>
            </a:r>
          </a:p>
          <a:p>
            <a:pPr algn="just">
              <a:lnSpc>
                <a:spcPct val="200000"/>
              </a:lnSpc>
            </a:pPr>
            <a:r>
              <a:rPr lang="es-ES" sz="2200" dirty="0"/>
              <a:t>Aprendizaje sobre los </a:t>
            </a:r>
            <a:r>
              <a:rPr lang="es-ES" sz="2200" b="1" dirty="0">
                <a:solidFill>
                  <a:srgbClr val="C15D8F"/>
                </a:solidFill>
              </a:rPr>
              <a:t>derechos</a:t>
            </a:r>
            <a:r>
              <a:rPr lang="es-ES" sz="2200" dirty="0">
                <a:solidFill>
                  <a:srgbClr val="6C788A"/>
                </a:solidFill>
              </a:rPr>
              <a:t> </a:t>
            </a:r>
            <a:r>
              <a:rPr lang="es-ES" sz="2200" dirty="0"/>
              <a:t>de la infancia en el nuevo entorno </a:t>
            </a:r>
            <a:r>
              <a:rPr lang="es-ES" sz="2200" b="1" dirty="0">
                <a:solidFill>
                  <a:srgbClr val="C15D8F"/>
                </a:solidFill>
              </a:rPr>
              <a:t>digital</a:t>
            </a:r>
          </a:p>
          <a:p>
            <a:pPr algn="just">
              <a:lnSpc>
                <a:spcPct val="200000"/>
              </a:lnSpc>
            </a:pPr>
            <a:endParaRPr lang="es-ES" sz="2200" b="1" dirty="0">
              <a:solidFill>
                <a:srgbClr val="C15D8F"/>
              </a:solidFill>
            </a:endParaRPr>
          </a:p>
          <a:p>
            <a:pPr algn="just">
              <a:lnSpc>
                <a:spcPct val="200000"/>
              </a:lnSpc>
            </a:pPr>
            <a:endParaRPr lang="es-ES" sz="2200" b="1" dirty="0">
              <a:solidFill>
                <a:srgbClr val="C15D8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18405D-D1D2-4640-BF44-E527A6728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9D67FA-C914-467E-AEFF-35652EB6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91A15-8F87-4342-A122-273A9827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901171"/>
                </a:solidFill>
              </a:rPr>
              <a:t>Resultados esperados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F92B1-6297-4CEA-8A43-5CBC8CD9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705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s-ES" sz="2200" dirty="0"/>
              <a:t>Inclusión del programa en </a:t>
            </a:r>
            <a:r>
              <a:rPr lang="es-ES" sz="2200" b="1" dirty="0">
                <a:solidFill>
                  <a:srgbClr val="C15D8F"/>
                </a:solidFill>
              </a:rPr>
              <a:t>planes del centro</a:t>
            </a:r>
            <a:r>
              <a:rPr lang="es-ES" sz="2200" dirty="0"/>
              <a:t>: innovación, convivencia, coeducación…</a:t>
            </a:r>
          </a:p>
          <a:p>
            <a:pPr algn="just">
              <a:lnSpc>
                <a:spcPct val="200000"/>
              </a:lnSpc>
            </a:pPr>
            <a:r>
              <a:rPr lang="es-ES" sz="2200" dirty="0"/>
              <a:t>Impulso para implementación de </a:t>
            </a:r>
            <a:r>
              <a:rPr lang="es-ES" sz="2200" b="1" dirty="0">
                <a:solidFill>
                  <a:srgbClr val="C15D8F"/>
                </a:solidFill>
              </a:rPr>
              <a:t>metodologías</a:t>
            </a:r>
            <a:r>
              <a:rPr lang="es-ES" sz="2200" b="1" dirty="0">
                <a:solidFill>
                  <a:srgbClr val="B45F06"/>
                </a:solidFill>
              </a:rPr>
              <a:t> </a:t>
            </a:r>
            <a:r>
              <a:rPr lang="es-ES" sz="2200" dirty="0"/>
              <a:t>activas como </a:t>
            </a:r>
            <a:r>
              <a:rPr lang="es-ES" sz="2200" b="1" dirty="0" err="1">
                <a:solidFill>
                  <a:srgbClr val="C15D8F"/>
                </a:solidFill>
              </a:rPr>
              <a:t>Aps</a:t>
            </a:r>
            <a:r>
              <a:rPr lang="es-ES" sz="2200" b="1" dirty="0">
                <a:solidFill>
                  <a:srgbClr val="C15D8F"/>
                </a:solidFill>
              </a:rPr>
              <a:t>, ABP, DEA</a:t>
            </a:r>
          </a:p>
          <a:p>
            <a:pPr algn="just">
              <a:lnSpc>
                <a:spcPct val="200000"/>
              </a:lnSpc>
            </a:pPr>
            <a:r>
              <a:rPr lang="es-ES" sz="2200" dirty="0"/>
              <a:t>Implementación de manera autónoma el programa </a:t>
            </a:r>
            <a:r>
              <a:rPr lang="es-ES" sz="2200" b="1" dirty="0" err="1">
                <a:solidFill>
                  <a:srgbClr val="C15D8F"/>
                </a:solidFill>
              </a:rPr>
              <a:t>CBMxI</a:t>
            </a:r>
            <a:endParaRPr lang="es-ES" sz="2200" b="1" dirty="0">
              <a:solidFill>
                <a:srgbClr val="C15D8F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s-ES" sz="2200" dirty="0"/>
              <a:t>Participación en </a:t>
            </a:r>
            <a:r>
              <a:rPr lang="es-ES" sz="2200" b="1" dirty="0">
                <a:solidFill>
                  <a:srgbClr val="C15D8F"/>
                </a:solidFill>
              </a:rPr>
              <a:t>eventos</a:t>
            </a:r>
            <a:r>
              <a:rPr lang="es-ES" sz="2200" dirty="0">
                <a:solidFill>
                  <a:srgbClr val="6C788A"/>
                </a:solidFill>
              </a:rPr>
              <a:t> </a:t>
            </a:r>
            <a:r>
              <a:rPr lang="es-ES" sz="2200" dirty="0"/>
              <a:t>y formar parte de una</a:t>
            </a:r>
            <a:r>
              <a:rPr lang="es-ES" sz="2200" b="1" dirty="0"/>
              <a:t> </a:t>
            </a:r>
            <a:r>
              <a:rPr lang="es-ES" sz="2200" b="1" dirty="0">
                <a:solidFill>
                  <a:srgbClr val="C15D8F"/>
                </a:solidFill>
              </a:rPr>
              <a:t>red de centros CBM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AD8DA-06B8-408B-8D42-F459AE465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415390-3F2E-4D4F-AB19-CADE8F117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3AD8DA-06B8-408B-8D42-F459AE465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415390-3F2E-4D4F-AB19-CADE8F117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516AD2C-220D-4BA3-AA4C-8F182C82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901171"/>
                </a:solidFill>
              </a:rPr>
              <a:t>I Edición Cibermanagers para la Igualdad en datos</a:t>
            </a:r>
            <a:br>
              <a:rPr lang="es-ES" sz="4000" b="1" dirty="0">
                <a:solidFill>
                  <a:srgbClr val="901171"/>
                </a:solidFill>
              </a:rPr>
            </a:br>
            <a:endParaRPr lang="es-ES" sz="4000" b="1" dirty="0">
              <a:solidFill>
                <a:srgbClr val="901171"/>
              </a:solidFill>
            </a:endParaRP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82A0A824-1154-90E9-3DAD-4FCF3750D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698"/>
            <a:ext cx="12023904" cy="215947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9502EA-2562-3741-EEAA-432FB8EBE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27" y="3311740"/>
            <a:ext cx="3138592" cy="277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15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3C7A70-D939-404F-A192-71101903A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01718" y="1353106"/>
            <a:ext cx="8256913" cy="45552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ES" b="1" i="0" dirty="0">
                <a:effectLst/>
                <a:latin typeface="Calibri" panose="020F0502020204030204" pitchFamily="34" charset="0"/>
              </a:rPr>
              <a:t>¿Deseas incorporar un programa atractivo para fomentar la </a:t>
            </a:r>
            <a:r>
              <a:rPr lang="es-ES" b="1" i="0" dirty="0">
                <a:solidFill>
                  <a:srgbClr val="C15D8F"/>
                </a:solidFill>
                <a:effectLst/>
                <a:latin typeface="Calibri" panose="020F0502020204030204" pitchFamily="34" charset="0"/>
              </a:rPr>
              <a:t>convivencia y la igualdad</a:t>
            </a:r>
            <a:r>
              <a:rPr lang="es-ES" b="1" i="0" dirty="0">
                <a:effectLst/>
                <a:latin typeface="Calibri" panose="020F0502020204030204" pitchFamily="34" charset="0"/>
              </a:rPr>
              <a:t>? </a:t>
            </a:r>
          </a:p>
          <a:p>
            <a:pPr marL="152396" indent="0" algn="ctr">
              <a:buNone/>
            </a:pPr>
            <a:endParaRPr lang="es-ES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152396" indent="0" algn="ctr">
              <a:buNone/>
            </a:pPr>
            <a:endParaRPr lang="es-E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b="1" i="0" dirty="0">
                <a:effectLst/>
                <a:latin typeface="Calibri" panose="020F0502020204030204" pitchFamily="34" charset="0"/>
              </a:rPr>
              <a:t>¿Quieres </a:t>
            </a:r>
            <a:r>
              <a:rPr lang="es-ES" b="1" i="0" dirty="0">
                <a:solidFill>
                  <a:srgbClr val="C15D8F"/>
                </a:solidFill>
                <a:effectLst/>
                <a:latin typeface="Calibri" panose="020F0502020204030204" pitchFamily="34" charset="0"/>
              </a:rPr>
              <a:t>prevenir</a:t>
            </a:r>
            <a:r>
              <a:rPr lang="es-ES" b="1" i="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b="1" i="0" dirty="0">
                <a:effectLst/>
                <a:latin typeface="Calibri" panose="020F0502020204030204" pitchFamily="34" charset="0"/>
              </a:rPr>
              <a:t>la difusión no consentida de imágenes íntimas?</a:t>
            </a:r>
          </a:p>
          <a:p>
            <a:pPr marL="152396" indent="0" algn="ctr">
              <a:buNone/>
            </a:pPr>
            <a:endParaRPr lang="es-E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52396" indent="0" algn="ctr">
              <a:buNone/>
            </a:pPr>
            <a:endParaRPr lang="es-E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b="1" i="0" dirty="0">
                <a:effectLst/>
                <a:latin typeface="Calibri" panose="020F0502020204030204" pitchFamily="34" charset="0"/>
              </a:rPr>
              <a:t>¿Te gustaría promover la </a:t>
            </a:r>
            <a:r>
              <a:rPr lang="es-ES" b="1" i="0" dirty="0">
                <a:solidFill>
                  <a:srgbClr val="C15D8F"/>
                </a:solidFill>
                <a:effectLst/>
                <a:latin typeface="Calibri" panose="020F0502020204030204" pitchFamily="34" charset="0"/>
              </a:rPr>
              <a:t>participación </a:t>
            </a:r>
            <a:r>
              <a:rPr lang="es-ES" b="1" i="0" dirty="0">
                <a:effectLst/>
                <a:latin typeface="Calibri" panose="020F0502020204030204" pitchFamily="34" charset="0"/>
              </a:rPr>
              <a:t>activa del alumnado?</a:t>
            </a:r>
            <a:endParaRPr lang="es-ES" b="1" i="0" dirty="0">
              <a:effectLst/>
              <a:latin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961696-C938-47CD-914A-1B635017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AFF56B-E5E3-437A-BAA1-AAC61A43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ECDF41-AB87-4C34-BB3C-6FF2DE4FB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26" y="2618640"/>
            <a:ext cx="3168640" cy="16207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6FD914-9C53-466B-BF64-168EA0596D21}"/>
              </a:ext>
            </a:extLst>
          </p:cNvPr>
          <p:cNvSpPr/>
          <p:nvPr/>
        </p:nvSpPr>
        <p:spPr>
          <a:xfrm>
            <a:off x="0" y="0"/>
            <a:ext cx="12192000" cy="711450"/>
          </a:xfrm>
          <a:prstGeom prst="rect">
            <a:avLst/>
          </a:prstGeom>
          <a:solidFill>
            <a:srgbClr val="8D1770"/>
          </a:solidFill>
          <a:ln>
            <a:solidFill>
              <a:srgbClr val="8D1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9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3AD8DA-06B8-408B-8D42-F459AE465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415390-3F2E-4D4F-AB19-CADE8F117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516AD2C-220D-4BA3-AA4C-8F182C82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901171"/>
                </a:solidFill>
              </a:rPr>
              <a:t>I Edición Cibermanagers para la Igualdad</a:t>
            </a:r>
            <a:br>
              <a:rPr lang="es-ES" sz="4000" b="1" dirty="0">
                <a:solidFill>
                  <a:srgbClr val="901171"/>
                </a:solidFill>
              </a:rPr>
            </a:br>
            <a:r>
              <a:rPr lang="es-ES" sz="4000" b="1" dirty="0">
                <a:solidFill>
                  <a:srgbClr val="901171"/>
                </a:solidFill>
              </a:rPr>
              <a:t>Encuentro Cibermanagers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60C4A42F-5483-6B83-08FD-988D9A9B0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" y="1700672"/>
            <a:ext cx="6096672" cy="271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414176-1AAC-A6AB-1220-32E705142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28" y="1700673"/>
            <a:ext cx="4641046" cy="271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00F9C7-D40E-3BFD-59E7-E35953010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33" y="3660721"/>
            <a:ext cx="2797699" cy="299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A640E6-7DF5-A103-4C90-08A6E4C0E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24" y="3622558"/>
            <a:ext cx="2801575" cy="298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88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3AD8DA-06B8-408B-8D42-F459AE465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415390-3F2E-4D4F-AB19-CADE8F1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516AD2C-220D-4BA3-AA4C-8F182C82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901171"/>
                </a:solidFill>
              </a:rPr>
              <a:t>I Edición Cibermanagers para la Igualdad</a:t>
            </a:r>
            <a:br>
              <a:rPr lang="es-ES" sz="4000" b="1" dirty="0">
                <a:solidFill>
                  <a:srgbClr val="901171"/>
                </a:solidFill>
              </a:rPr>
            </a:br>
            <a:r>
              <a:rPr lang="es-ES" sz="4000" b="1" dirty="0">
                <a:solidFill>
                  <a:srgbClr val="901171"/>
                </a:solidFill>
              </a:rPr>
              <a:t>Experiencias Municipios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1F9D20A-6DF4-4B2D-BE29-216F2B1B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5329161"/>
            <a:ext cx="5459199" cy="7465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C15D8F"/>
                </a:solidFill>
              </a:rPr>
              <a:t>YOLANDA ANDRÉS</a:t>
            </a:r>
            <a:r>
              <a:rPr lang="es-ES" sz="2000" dirty="0"/>
              <a:t>. Concejala delegada de Igualdad y Feminismo, Participación Ciudadana, Protección y Derechos de la Infancia y Hacienda en el </a:t>
            </a:r>
            <a:r>
              <a:rPr lang="es-ES" sz="2000" b="1" dirty="0"/>
              <a:t>Ayuntamiento de Burjassot</a:t>
            </a:r>
            <a:r>
              <a:rPr lang="es-ES" sz="2000" dirty="0"/>
              <a:t>.</a:t>
            </a:r>
            <a:r>
              <a:rPr lang="es-ES" sz="2000" b="1" dirty="0">
                <a:solidFill>
                  <a:srgbClr val="C15D8F"/>
                </a:solidFill>
              </a:rPr>
              <a:t> 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36123C2A-7CC6-273A-DA9A-FB0FFDDDBD19}"/>
              </a:ext>
            </a:extLst>
          </p:cNvPr>
          <p:cNvSpPr txBox="1">
            <a:spLocks/>
          </p:cNvSpPr>
          <p:nvPr/>
        </p:nvSpPr>
        <p:spPr>
          <a:xfrm>
            <a:off x="6448259" y="5329161"/>
            <a:ext cx="5146699" cy="65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700" b="1" dirty="0">
                <a:solidFill>
                  <a:srgbClr val="C15D8F"/>
                </a:solidFill>
              </a:rPr>
              <a:t>MANUELA CARRERO</a:t>
            </a:r>
            <a:r>
              <a:rPr lang="es-ES" sz="1700" dirty="0"/>
              <a:t>. Concejala delegada de Educación y Servicios Sociales en el </a:t>
            </a:r>
            <a:r>
              <a:rPr lang="es-ES" sz="1700" b="1" dirty="0"/>
              <a:t>Ayuntamiento de Burjassot</a:t>
            </a:r>
            <a:r>
              <a:rPr lang="es-ES" sz="1700" dirty="0"/>
              <a:t>.</a:t>
            </a:r>
          </a:p>
        </p:txBody>
      </p:sp>
      <p:pic>
        <p:nvPicPr>
          <p:cNvPr id="7" name="Elementos multimedia en línea 6" title="1 YOLANDA ANDRÉS">
            <a:hlinkClick r:id="" action="ppaction://media"/>
            <a:extLst>
              <a:ext uri="{FF2B5EF4-FFF2-40B4-BE49-F238E27FC236}">
                <a16:creationId xmlns:a16="http://schemas.microsoft.com/office/drawing/2014/main" id="{2A03AF08-5ABD-336E-B04B-97FA723945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7386" y="1970210"/>
            <a:ext cx="5097345" cy="288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6B2DB60-B865-F7FC-5862-1C20D36C4F73}"/>
              </a:ext>
            </a:extLst>
          </p:cNvPr>
          <p:cNvSpPr txBox="1"/>
          <p:nvPr/>
        </p:nvSpPr>
        <p:spPr>
          <a:xfrm>
            <a:off x="1665274" y="4829256"/>
            <a:ext cx="295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8"/>
              </a:rPr>
              <a:t>https://youtu.be/6zLApj3OI-I</a:t>
            </a:r>
            <a:r>
              <a:rPr lang="es-ES" dirty="0"/>
              <a:t> </a:t>
            </a:r>
          </a:p>
        </p:txBody>
      </p:sp>
      <p:pic>
        <p:nvPicPr>
          <p:cNvPr id="10" name="Elementos multimedia en línea 9" title="2 MANUELA CARRERO">
            <a:hlinkClick r:id="" action="ppaction://media"/>
            <a:extLst>
              <a:ext uri="{FF2B5EF4-FFF2-40B4-BE49-F238E27FC236}">
                <a16:creationId xmlns:a16="http://schemas.microsoft.com/office/drawing/2014/main" id="{FF7823BE-2274-67C4-5905-F26511DEF12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497613" y="1970210"/>
            <a:ext cx="5097345" cy="288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34C376A-7D15-2EDD-C623-86915C0943EE}"/>
              </a:ext>
            </a:extLst>
          </p:cNvPr>
          <p:cNvSpPr txBox="1"/>
          <p:nvPr/>
        </p:nvSpPr>
        <p:spPr>
          <a:xfrm>
            <a:off x="7489608" y="4854766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10"/>
              </a:rPr>
              <a:t>https://youtu.be/_yKp7tBqNPI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3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3AD8DA-06B8-408B-8D42-F459AE465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415390-3F2E-4D4F-AB19-CADE8F117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516AD2C-220D-4BA3-AA4C-8F182C82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901171"/>
                </a:solidFill>
              </a:rPr>
              <a:t>I Edición Cibermanagers para la Igualdad</a:t>
            </a:r>
            <a:br>
              <a:rPr lang="es-ES" sz="4000" b="1" dirty="0">
                <a:solidFill>
                  <a:srgbClr val="901171"/>
                </a:solidFill>
              </a:rPr>
            </a:br>
            <a:r>
              <a:rPr lang="es-ES" sz="4000" b="1" dirty="0">
                <a:solidFill>
                  <a:srgbClr val="901171"/>
                </a:solidFill>
              </a:rPr>
              <a:t>Experiencias Municipios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1F9D20A-6DF4-4B2D-BE29-216F2B1B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120" y="5384778"/>
            <a:ext cx="6046160" cy="746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100" b="1" dirty="0">
                <a:solidFill>
                  <a:srgbClr val="C15D8F"/>
                </a:solidFill>
              </a:rPr>
              <a:t>Raquel</a:t>
            </a:r>
            <a:r>
              <a:rPr lang="es-ES" sz="2000" dirty="0"/>
              <a:t> </a:t>
            </a:r>
            <a:r>
              <a:rPr lang="es-ES" sz="2100" b="1" dirty="0">
                <a:solidFill>
                  <a:srgbClr val="C15D8F"/>
                </a:solidFill>
              </a:rPr>
              <a:t>Caro</a:t>
            </a:r>
            <a:r>
              <a:rPr lang="es-ES" sz="2000" dirty="0"/>
              <a:t>. Educadora Social del </a:t>
            </a:r>
            <a:r>
              <a:rPr lang="es-ES" sz="2000" b="1" dirty="0"/>
              <a:t>Ayuntamiento de Trebujena</a:t>
            </a:r>
            <a:r>
              <a:rPr lang="es-ES" sz="2000" dirty="0"/>
              <a:t> nos habla de la gran acogida e implicación del alumnado. </a:t>
            </a:r>
            <a:endParaRPr lang="es-ES" sz="2000" b="1" dirty="0">
              <a:solidFill>
                <a:srgbClr val="C15D8F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9CF18B-62D5-EB2A-02F3-AF0CBD6AE180}"/>
              </a:ext>
            </a:extLst>
          </p:cNvPr>
          <p:cNvSpPr txBox="1"/>
          <p:nvPr/>
        </p:nvSpPr>
        <p:spPr>
          <a:xfrm>
            <a:off x="4547661" y="4744193"/>
            <a:ext cx="318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6"/>
              </a:rPr>
              <a:t>https://youtu.be/TMuFhq4xi3A</a:t>
            </a:r>
            <a:r>
              <a:rPr lang="es-ES" dirty="0"/>
              <a:t> </a:t>
            </a:r>
          </a:p>
        </p:txBody>
      </p:sp>
      <p:pic>
        <p:nvPicPr>
          <p:cNvPr id="3" name="Elementos multimedia en línea 2" title="3 Raquel Caro">
            <a:hlinkClick r:id="" action="ppaction://media"/>
            <a:extLst>
              <a:ext uri="{FF2B5EF4-FFF2-40B4-BE49-F238E27FC236}">
                <a16:creationId xmlns:a16="http://schemas.microsoft.com/office/drawing/2014/main" id="{3CBC3E35-D5CA-B354-CA45-ACCBF4ABC3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547327" y="1728567"/>
            <a:ext cx="50973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3AD8DA-06B8-408B-8D42-F459AE465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415390-3F2E-4D4F-AB19-CADE8F1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516AD2C-220D-4BA3-AA4C-8F182C82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901171"/>
                </a:solidFill>
              </a:rPr>
              <a:t>I Edición Cibermanagers para la Igualdad</a:t>
            </a:r>
            <a:br>
              <a:rPr lang="es-ES" sz="4000" b="1" dirty="0">
                <a:solidFill>
                  <a:srgbClr val="901171"/>
                </a:solidFill>
              </a:rPr>
            </a:br>
            <a:r>
              <a:rPr lang="es-ES" sz="4000" b="1" dirty="0">
                <a:solidFill>
                  <a:srgbClr val="901171"/>
                </a:solidFill>
              </a:rPr>
              <a:t>Experiencias Alumnado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1F9D20A-6DF4-4B2D-BE29-216F2B1B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21" y="5440118"/>
            <a:ext cx="5579779" cy="49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Alumnado del </a:t>
            </a:r>
            <a:r>
              <a:rPr lang="es-ES" sz="2000" b="1" dirty="0" err="1">
                <a:solidFill>
                  <a:srgbClr val="C15D8F"/>
                </a:solidFill>
              </a:rPr>
              <a:t>CDP</a:t>
            </a:r>
            <a:r>
              <a:rPr lang="es-ES" sz="2000" b="1" dirty="0">
                <a:solidFill>
                  <a:srgbClr val="C15D8F"/>
                </a:solidFill>
              </a:rPr>
              <a:t> José Cabrera, Trebujena (Cádiz).</a:t>
            </a:r>
          </a:p>
        </p:txBody>
      </p:sp>
      <p:sp>
        <p:nvSpPr>
          <p:cNvPr id="3" name="Marcador de contenido 10">
            <a:extLst>
              <a:ext uri="{FF2B5EF4-FFF2-40B4-BE49-F238E27FC236}">
                <a16:creationId xmlns:a16="http://schemas.microsoft.com/office/drawing/2014/main" id="{36123C2A-7CC6-273A-DA9A-FB0FFDDDBD19}"/>
              </a:ext>
            </a:extLst>
          </p:cNvPr>
          <p:cNvSpPr txBox="1">
            <a:spLocks/>
          </p:cNvSpPr>
          <p:nvPr/>
        </p:nvSpPr>
        <p:spPr>
          <a:xfrm>
            <a:off x="6350000" y="5316164"/>
            <a:ext cx="5801360" cy="65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/>
              <a:t>Alumnado del </a:t>
            </a:r>
            <a:r>
              <a:rPr lang="es-ES" sz="2000" b="1" dirty="0">
                <a:solidFill>
                  <a:srgbClr val="C15D8F"/>
                </a:solidFill>
              </a:rPr>
              <a:t>Colegio La Fontaine, Burjassot (Valencia).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8DC497-F9A6-8A2A-EBEF-0F0A1214BCA5}"/>
              </a:ext>
            </a:extLst>
          </p:cNvPr>
          <p:cNvSpPr txBox="1"/>
          <p:nvPr/>
        </p:nvSpPr>
        <p:spPr>
          <a:xfrm>
            <a:off x="1507272" y="4857772"/>
            <a:ext cx="324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https://youtu.be/JRhX0QcVIPM</a:t>
            </a:r>
            <a:endParaRPr lang="es-ES" dirty="0"/>
          </a:p>
          <a:p>
            <a:endParaRPr lang="es-ES" dirty="0"/>
          </a:p>
        </p:txBody>
      </p:sp>
      <p:pic>
        <p:nvPicPr>
          <p:cNvPr id="10" name="Elementos multimedia en línea 9" title="Alumnado del CDP José Cabrera, Trebujena Cádiz">
            <a:hlinkClick r:id="" action="ppaction://media"/>
            <a:extLst>
              <a:ext uri="{FF2B5EF4-FFF2-40B4-BE49-F238E27FC236}">
                <a16:creationId xmlns:a16="http://schemas.microsoft.com/office/drawing/2014/main" id="{FF8041B5-85EA-F9EE-B124-CF11AD875F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79120" y="1917673"/>
            <a:ext cx="5097345" cy="2880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9BA04A2-C112-6B55-55A0-770B681581F4}"/>
              </a:ext>
            </a:extLst>
          </p:cNvPr>
          <p:cNvSpPr txBox="1"/>
          <p:nvPr/>
        </p:nvSpPr>
        <p:spPr>
          <a:xfrm>
            <a:off x="7349925" y="4857772"/>
            <a:ext cx="312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9"/>
              </a:rPr>
              <a:t>https://youtu.be/korzDX95UXA</a:t>
            </a:r>
            <a:endParaRPr lang="es-ES" dirty="0"/>
          </a:p>
          <a:p>
            <a:endParaRPr lang="es-ES" dirty="0"/>
          </a:p>
        </p:txBody>
      </p:sp>
      <p:pic>
        <p:nvPicPr>
          <p:cNvPr id="13" name="Elementos multimedia en línea 12" title="Alumnado del Colegio La Fontaine, Burjassot Valencia">
            <a:hlinkClick r:id="" action="ppaction://media"/>
            <a:extLst>
              <a:ext uri="{FF2B5EF4-FFF2-40B4-BE49-F238E27FC236}">
                <a16:creationId xmlns:a16="http://schemas.microsoft.com/office/drawing/2014/main" id="{6882BC2E-FD99-F164-1601-7CCE70360BE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361327" y="1917673"/>
            <a:ext cx="50973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C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A8CFBB-F3C3-4F87-86CE-9A23A0D7E143}"/>
              </a:ext>
            </a:extLst>
          </p:cNvPr>
          <p:cNvGrpSpPr/>
          <p:nvPr/>
        </p:nvGrpSpPr>
        <p:grpSpPr>
          <a:xfrm>
            <a:off x="3531657" y="5876366"/>
            <a:ext cx="5307981" cy="580842"/>
            <a:chOff x="4084914" y="6106932"/>
            <a:chExt cx="3939757" cy="49819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D979581-7E23-448B-B2D7-2E1C8700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914" y="6106932"/>
              <a:ext cx="1807336" cy="49819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A166EF5-50CF-4C53-8971-CC0C20DB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751" y="6106932"/>
              <a:ext cx="1724920" cy="498191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C5244BD3-BA31-4BF1-BDA1-55BC14DE9B24}"/>
              </a:ext>
            </a:extLst>
          </p:cNvPr>
          <p:cNvSpPr txBox="1">
            <a:spLocks/>
          </p:cNvSpPr>
          <p:nvPr/>
        </p:nvSpPr>
        <p:spPr>
          <a:xfrm>
            <a:off x="838200" y="5029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 PARTE DEL CAMBIO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E09449-B661-4984-8A6A-C97A431AAA54}"/>
              </a:ext>
            </a:extLst>
          </p:cNvPr>
          <p:cNvSpPr txBox="1"/>
          <p:nvPr/>
        </p:nvSpPr>
        <p:spPr>
          <a:xfrm>
            <a:off x="1866728" y="4132433"/>
            <a:ext cx="911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s-ES" sz="2000" b="1" dirty="0">
                <a:solidFill>
                  <a:srgbClr val="8D1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información:</a:t>
            </a:r>
            <a:r>
              <a:rPr lang="es-ES" altLang="es-ES" sz="2000" b="1" dirty="0">
                <a:solidFill>
                  <a:srgbClr val="C15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www.cibermanagersparalaigualdad.com</a:t>
            </a:r>
            <a:endParaRPr lang="es-ES" alt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kumimoji="0" lang="es-ES" altLang="es-ES" sz="2000" b="1" i="0" strike="noStrike" cap="none" normalizeH="0" baseline="0" dirty="0">
              <a:ln>
                <a:noFill/>
              </a:ln>
              <a:solidFill>
                <a:srgbClr val="C15D8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altLang="es-ES" sz="2000" b="1" dirty="0">
                <a:solidFill>
                  <a:srgbClr val="8D1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de contacto: </a:t>
            </a:r>
            <a:r>
              <a:rPr lang="es-ES" altLang="es-E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</a:t>
            </a:r>
            <a:r>
              <a:rPr lang="es-ES" altLang="es-E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cibermanagersparalaigualdad</a:t>
            </a:r>
            <a:r>
              <a:rPr lang="es-ES" altLang="es-E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  <a:endParaRPr kumimoji="0" lang="es-ES" altLang="es-ES" sz="20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573D4B-03AD-4B0A-A71F-5CEB71E67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7" y="1437542"/>
            <a:ext cx="4717054" cy="24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8DD4B-A2CA-73E2-B1E4-E6DE20A3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64" y="548640"/>
            <a:ext cx="3948724" cy="5431536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8D17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</a:t>
            </a:r>
            <a:r>
              <a:rPr lang="es-ES" sz="4000" b="1" dirty="0" err="1">
                <a:solidFill>
                  <a:srgbClr val="8D17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cibermanagers</a:t>
            </a:r>
            <a:endParaRPr lang="es-ES" sz="4000" b="1" dirty="0">
              <a:solidFill>
                <a:srgbClr val="8D177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7" name="Google Shape;66;g255867cddc4_3_336">
            <a:extLst>
              <a:ext uri="{FF2B5EF4-FFF2-40B4-BE49-F238E27FC236}">
                <a16:creationId xmlns:a16="http://schemas.microsoft.com/office/drawing/2014/main" id="{A449C882-F857-0819-57A5-80FCF4275E9B}"/>
              </a:ext>
            </a:extLst>
          </p:cNvPr>
          <p:cNvSpPr txBox="1"/>
          <p:nvPr/>
        </p:nvSpPr>
        <p:spPr>
          <a:xfrm>
            <a:off x="8114649" y="1097433"/>
            <a:ext cx="3739529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C15D8F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15 años </a:t>
            </a: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de experiencia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66;g255867cddc4_3_336">
            <a:extLst>
              <a:ext uri="{FF2B5EF4-FFF2-40B4-BE49-F238E27FC236}">
                <a16:creationId xmlns:a16="http://schemas.microsoft.com/office/drawing/2014/main" id="{D962D402-637E-8A8D-5E6E-C773F7EB9E1B}"/>
              </a:ext>
            </a:extLst>
          </p:cNvPr>
          <p:cNvSpPr txBox="1"/>
          <p:nvPr/>
        </p:nvSpPr>
        <p:spPr>
          <a:xfrm>
            <a:off x="8114649" y="5091245"/>
            <a:ext cx="276127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Totalmente </a:t>
            </a:r>
            <a:r>
              <a:rPr lang="es" b="1" dirty="0">
                <a:solidFill>
                  <a:srgbClr val="C15D8F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Gratuito</a:t>
            </a:r>
            <a:r>
              <a:rPr lang="es" b="1" dirty="0">
                <a:solidFill>
                  <a:srgbClr val="B45F06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endParaRPr b="1" dirty="0">
              <a:solidFill>
                <a:srgbClr val="B45F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6;g255867cddc4_3_336">
            <a:extLst>
              <a:ext uri="{FF2B5EF4-FFF2-40B4-BE49-F238E27FC236}">
                <a16:creationId xmlns:a16="http://schemas.microsoft.com/office/drawing/2014/main" id="{360AE8F9-927D-3493-C03E-6090E57CF22B}"/>
              </a:ext>
            </a:extLst>
          </p:cNvPr>
          <p:cNvSpPr txBox="1"/>
          <p:nvPr/>
        </p:nvSpPr>
        <p:spPr>
          <a:xfrm>
            <a:off x="8140407" y="2908992"/>
            <a:ext cx="373952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Financiación y apoyo del </a:t>
            </a:r>
            <a:r>
              <a:rPr lang="es" b="1" dirty="0">
                <a:solidFill>
                  <a:srgbClr val="C15D8F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Ministerio de Igualdad</a:t>
            </a:r>
            <a:endParaRPr b="1" dirty="0">
              <a:solidFill>
                <a:srgbClr val="C15D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6E87FC9-C7D7-4CD5-8594-0FF0FA2A5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4D85CD2-ED6B-4FF3-8EEB-94C1CAE47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CE956A4-28EA-4F23-9B76-080385AC7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7" y="3067046"/>
            <a:ext cx="3004105" cy="68337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2B08850-86FC-4795-83B0-2B8008937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97" y="4783613"/>
            <a:ext cx="3230210" cy="134302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0718DF7-FF89-420C-9DCA-66617D254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72" y="548640"/>
            <a:ext cx="3084177" cy="15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6A821-C567-4397-855B-8B718880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s-ES" sz="4000" b="1" dirty="0" err="1">
                <a:solidFill>
                  <a:srgbClr val="901171"/>
                </a:solidFill>
              </a:rPr>
              <a:t>Cibermanagers</a:t>
            </a:r>
            <a:r>
              <a:rPr lang="es-ES" sz="4000" b="1" dirty="0">
                <a:solidFill>
                  <a:srgbClr val="901171"/>
                </a:solidFill>
              </a:rPr>
              <a:t> para la igualdad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21C0C3-5C7B-458D-8F8E-C4C629FC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2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sz="2400" dirty="0"/>
              <a:t>Programa que ayuda a:</a:t>
            </a:r>
          </a:p>
          <a:p>
            <a:pPr marL="0" indent="0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s-ES" sz="2400" dirty="0"/>
              <a:t>fomentar una </a:t>
            </a:r>
            <a:r>
              <a:rPr lang="es-ES" sz="2400" b="1" dirty="0">
                <a:solidFill>
                  <a:srgbClr val="C15D8F"/>
                </a:solidFill>
              </a:rPr>
              <a:t>conducta igualitaria </a:t>
            </a:r>
            <a:r>
              <a:rPr lang="es-ES" sz="2400" dirty="0"/>
              <a:t>en el contexto digital </a:t>
            </a:r>
          </a:p>
          <a:p>
            <a:pPr marL="0" indent="0">
              <a:buNone/>
            </a:pPr>
            <a:endParaRPr lang="es-ES" sz="2400" dirty="0">
              <a:solidFill>
                <a:schemeClr val="tx2"/>
              </a:solidFill>
            </a:endParaRPr>
          </a:p>
          <a:p>
            <a:pPr lvl="2"/>
            <a:r>
              <a:rPr lang="es-ES" sz="2400" dirty="0"/>
              <a:t>identificar diferentes formas de </a:t>
            </a:r>
            <a:r>
              <a:rPr lang="es-ES" sz="2400" b="1" dirty="0" err="1">
                <a:solidFill>
                  <a:srgbClr val="C15D8F"/>
                </a:solidFill>
              </a:rPr>
              <a:t>ciberviolencia</a:t>
            </a:r>
            <a:endParaRPr lang="es-ES" sz="2400" b="1" dirty="0">
              <a:solidFill>
                <a:srgbClr val="C15D8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C15D8F"/>
              </a:solidFill>
            </a:endParaRPr>
          </a:p>
          <a:p>
            <a:pPr lvl="2"/>
            <a:r>
              <a:rPr lang="es-ES" sz="2400" b="1" dirty="0">
                <a:solidFill>
                  <a:srgbClr val="C15D8F"/>
                </a:solidFill>
              </a:rPr>
              <a:t>prevenir problemáticas reales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98AEC5-92CF-48C0-BF1D-924F01FC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1494EA-1F1F-4CED-AF7E-1C5F91CA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87A9F6B-C758-431D-A623-E8D97782BCE6}"/>
              </a:ext>
            </a:extLst>
          </p:cNvPr>
          <p:cNvSpPr/>
          <p:nvPr/>
        </p:nvSpPr>
        <p:spPr>
          <a:xfrm>
            <a:off x="9439834" y="-397311"/>
            <a:ext cx="3687797" cy="3611158"/>
          </a:xfrm>
          <a:prstGeom prst="ellipse">
            <a:avLst/>
          </a:prstGeom>
          <a:solidFill>
            <a:srgbClr val="C15D8F"/>
          </a:solidFill>
          <a:ln>
            <a:solidFill>
              <a:srgbClr val="C15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267340-5098-4546-9999-F6D6404477D6}"/>
              </a:ext>
            </a:extLst>
          </p:cNvPr>
          <p:cNvSpPr/>
          <p:nvPr/>
        </p:nvSpPr>
        <p:spPr>
          <a:xfrm>
            <a:off x="9762564" y="-579466"/>
            <a:ext cx="3055787" cy="3067172"/>
          </a:xfrm>
          <a:prstGeom prst="ellipse">
            <a:avLst/>
          </a:prstGeom>
          <a:solidFill>
            <a:srgbClr val="8D1770"/>
          </a:solidFill>
          <a:ln>
            <a:solidFill>
              <a:srgbClr val="8D1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48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s" b="1" dirty="0">
                <a:solidFill>
                  <a:srgbClr val="901171"/>
                </a:solidFill>
              </a:rPr>
              <a:t>Qué es Cibermanagers</a:t>
            </a:r>
            <a:endParaRPr b="1" dirty="0">
              <a:solidFill>
                <a:srgbClr val="901171"/>
              </a:solidFill>
            </a:endParaRPr>
          </a:p>
        </p:txBody>
      </p:sp>
      <p:pic>
        <p:nvPicPr>
          <p:cNvPr id="10" name="Google Shape;64;g255867cddc4_3_336">
            <a:extLst>
              <a:ext uri="{FF2B5EF4-FFF2-40B4-BE49-F238E27FC236}">
                <a16:creationId xmlns:a16="http://schemas.microsoft.com/office/drawing/2014/main" id="{45E18636-74E4-465E-9312-3EED8E126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657" y="2171837"/>
            <a:ext cx="1342480" cy="11613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6;g255867cddc4_3_336">
            <a:extLst>
              <a:ext uri="{FF2B5EF4-FFF2-40B4-BE49-F238E27FC236}">
                <a16:creationId xmlns:a16="http://schemas.microsoft.com/office/drawing/2014/main" id="{E37BC389-D608-40BF-B26D-83F66389E92A}"/>
              </a:ext>
            </a:extLst>
          </p:cNvPr>
          <p:cNvSpPr txBox="1"/>
          <p:nvPr/>
        </p:nvSpPr>
        <p:spPr>
          <a:xfrm>
            <a:off x="850092" y="3602292"/>
            <a:ext cx="45531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Un proyecto centrado en la </a:t>
            </a:r>
            <a:r>
              <a:rPr lang="es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capacitación</a:t>
            </a:r>
            <a:r>
              <a:rPr lang="es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del</a:t>
            </a:r>
            <a:r>
              <a:rPr lang="es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es" sz="2000" b="1" dirty="0">
                <a:solidFill>
                  <a:srgbClr val="C15D8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alumnado como </a:t>
            </a:r>
            <a:r>
              <a:rPr lang="es" sz="2000" b="1" dirty="0">
                <a:solidFill>
                  <a:srgbClr val="C15D8F"/>
                </a:solidFill>
              </a:rPr>
              <a:t>protagonista</a:t>
            </a:r>
            <a:endParaRPr sz="2000" dirty="0">
              <a:solidFill>
                <a:srgbClr val="C15D8F"/>
              </a:solidFill>
            </a:endParaRPr>
          </a:p>
        </p:txBody>
      </p:sp>
      <p:sp>
        <p:nvSpPr>
          <p:cNvPr id="12" name="Google Shape;66;g255867cddc4_3_336">
            <a:extLst>
              <a:ext uri="{FF2B5EF4-FFF2-40B4-BE49-F238E27FC236}">
                <a16:creationId xmlns:a16="http://schemas.microsoft.com/office/drawing/2014/main" id="{9D8897BE-A6D8-4844-B55A-6668F78E6C8D}"/>
              </a:ext>
            </a:extLst>
          </p:cNvPr>
          <p:cNvSpPr txBox="1"/>
          <p:nvPr/>
        </p:nvSpPr>
        <p:spPr>
          <a:xfrm>
            <a:off x="6096000" y="3602292"/>
            <a:ext cx="45531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Dirigido a</a:t>
            </a:r>
            <a:r>
              <a:rPr lang="es" sz="20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s" sz="2000" b="1" dirty="0">
                <a:solidFill>
                  <a:srgbClr val="C15D8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3º ESO </a:t>
            </a:r>
            <a:r>
              <a:rPr lang="es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para convertise en Cibermanagers y ser influencers entre sus iguales</a:t>
            </a:r>
            <a:r>
              <a:rPr lang="es" sz="2000" dirty="0">
                <a:solidFill>
                  <a:schemeClr val="bg1">
                    <a:lumMod val="50000"/>
                  </a:schemeClr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s" sz="2000" b="1" dirty="0">
                <a:solidFill>
                  <a:srgbClr val="C15D8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(1º ESO)</a:t>
            </a:r>
            <a:endParaRPr sz="2000" b="1" dirty="0">
              <a:solidFill>
                <a:srgbClr val="C15D8F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37CC97-AF17-475E-B85F-482D57BF1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F6B9A8-71B7-4A80-8DB2-2F08C35D9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4ACDE9-DB2E-4236-9123-375691507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87" y="2331594"/>
            <a:ext cx="2492393" cy="1274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s" b="1">
                <a:solidFill>
                  <a:srgbClr val="901171"/>
                </a:solidFill>
              </a:rPr>
              <a:t>Qué es Cibermanagers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698884" y="2296770"/>
            <a:ext cx="4229575" cy="421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32500" lnSpcReduction="20000"/>
          </a:bodyPr>
          <a:lstStyle/>
          <a:p>
            <a:pPr indent="0">
              <a:lnSpc>
                <a:spcPct val="150000"/>
              </a:lnSpc>
              <a:buNone/>
            </a:pPr>
            <a:endParaRPr sz="7800" dirty="0"/>
          </a:p>
          <a:p>
            <a:pPr indent="0">
              <a:lnSpc>
                <a:spcPct val="150000"/>
              </a:lnSpc>
              <a:buNone/>
            </a:pPr>
            <a:endParaRPr sz="7800" dirty="0"/>
          </a:p>
          <a:p>
            <a:pPr indent="0" algn="just">
              <a:lnSpc>
                <a:spcPct val="170000"/>
              </a:lnSpc>
              <a:buNone/>
            </a:pPr>
            <a:r>
              <a:rPr lang="es" sz="6200" b="1" dirty="0">
                <a:solidFill>
                  <a:srgbClr val="C15D8F"/>
                </a:solidFill>
              </a:rPr>
              <a:t>Desarrollo competencial</a:t>
            </a:r>
            <a:r>
              <a:rPr lang="es" sz="6200" dirty="0">
                <a:solidFill>
                  <a:srgbClr val="C15D8F"/>
                </a:solidFill>
              </a:rPr>
              <a:t> </a:t>
            </a:r>
            <a:r>
              <a:rPr lang="es" sz="6200" dirty="0"/>
              <a:t>íntegro  basado en la Ley Educativa actual y el Marco Europeo de Competencias Digitales</a:t>
            </a:r>
            <a:endParaRPr sz="6200" dirty="0"/>
          </a:p>
          <a:p>
            <a:pPr indent="0">
              <a:lnSpc>
                <a:spcPct val="150000"/>
              </a:lnSpc>
              <a:buNone/>
            </a:pPr>
            <a:endParaRPr sz="7800" dirty="0"/>
          </a:p>
          <a:p>
            <a:pPr indent="0">
              <a:lnSpc>
                <a:spcPct val="150000"/>
              </a:lnSpc>
              <a:buNone/>
            </a:pPr>
            <a:endParaRPr sz="7800" b="1" dirty="0">
              <a:solidFill>
                <a:srgbClr val="B45F06"/>
              </a:solidFill>
            </a:endParaRPr>
          </a:p>
          <a:p>
            <a:pPr indent="0">
              <a:lnSpc>
                <a:spcPct val="150000"/>
              </a:lnSpc>
              <a:buNone/>
            </a:pPr>
            <a:endParaRPr sz="2133" b="1" dirty="0">
              <a:solidFill>
                <a:srgbClr val="B45F06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ct val="100000"/>
              <a:buNone/>
            </a:pPr>
            <a:endParaRPr dirty="0"/>
          </a:p>
        </p:txBody>
      </p:sp>
      <p:pic>
        <p:nvPicPr>
          <p:cNvPr id="74" name="Google Shape;7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956" y="1694022"/>
            <a:ext cx="1407433" cy="132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6375" y="1694022"/>
            <a:ext cx="1342480" cy="14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6800850" y="3356150"/>
            <a:ext cx="359353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" sz="2000" dirty="0"/>
              <a:t>Combina el </a:t>
            </a:r>
            <a:r>
              <a:rPr lang="es" sz="2000" b="1" dirty="0">
                <a:solidFill>
                  <a:srgbClr val="C15D8F"/>
                </a:solidFill>
              </a:rPr>
              <a:t>Aprendizaje servicio, el Aprendizaje Basado en proyectos </a:t>
            </a:r>
            <a:r>
              <a:rPr lang="es" sz="2000" dirty="0">
                <a:solidFill>
                  <a:srgbClr val="C15D8F"/>
                </a:solidFill>
              </a:rPr>
              <a:t>y</a:t>
            </a:r>
            <a:r>
              <a:rPr lang="es" sz="2000" b="1" dirty="0">
                <a:solidFill>
                  <a:srgbClr val="C15D8F"/>
                </a:solidFill>
              </a:rPr>
              <a:t> el Diseño Emocional</a:t>
            </a:r>
            <a:endParaRPr sz="2000" b="1" dirty="0">
              <a:solidFill>
                <a:srgbClr val="C15D8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CC17F3-146C-4E18-BFDA-3B41777C9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2DCE5F-9A8E-440E-B1F2-8B4D85336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5867cddc4_1_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ct val="111111"/>
            </a:pPr>
            <a:r>
              <a:rPr lang="es" sz="4000" b="1" dirty="0">
                <a:solidFill>
                  <a:srgbClr val="901171"/>
                </a:solidFill>
              </a:rPr>
              <a:t>Ventajas</a:t>
            </a:r>
            <a:endParaRPr sz="4000" b="1" dirty="0">
              <a:solidFill>
                <a:srgbClr val="901171"/>
              </a:solidFill>
            </a:endParaRPr>
          </a:p>
        </p:txBody>
      </p:sp>
      <p:sp>
        <p:nvSpPr>
          <p:cNvPr id="14" name="Google Shape;116;g255867cddc4_1_18">
            <a:extLst>
              <a:ext uri="{FF2B5EF4-FFF2-40B4-BE49-F238E27FC236}">
                <a16:creationId xmlns:a16="http://schemas.microsoft.com/office/drawing/2014/main" id="{18FFAF23-2137-4D72-B20E-E5CA32E520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9064" y="3484917"/>
            <a:ext cx="34920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" sz="2000" b="1" dirty="0">
                <a:solidFill>
                  <a:srgbClr val="C15D8F"/>
                </a:solidFill>
              </a:rPr>
              <a:t>Práctico</a:t>
            </a:r>
            <a:r>
              <a:rPr lang="es" sz="2000" dirty="0"/>
              <a:t>: nace de problemas a los que se les debe dar soluciones para las que se crea el material necesario.</a:t>
            </a:r>
            <a:endParaRPr sz="2000" dirty="0"/>
          </a:p>
          <a:p>
            <a:pPr marL="0" indent="0">
              <a:lnSpc>
                <a:spcPct val="150000"/>
              </a:lnSpc>
              <a:buNone/>
            </a:pPr>
            <a:endParaRPr sz="2000" dirty="0"/>
          </a:p>
          <a:p>
            <a:pPr marL="0" indent="0">
              <a:lnSpc>
                <a:spcPct val="150000"/>
              </a:lnSpc>
              <a:buNone/>
            </a:pPr>
            <a:endParaRPr sz="2000" b="1" dirty="0">
              <a:solidFill>
                <a:srgbClr val="B45F06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9" name="Google Shape;119;g255867cddc4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685" y="2016033"/>
            <a:ext cx="1053500" cy="125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55867cddc4_1_18"/>
          <p:cNvSpPr txBox="1"/>
          <p:nvPr/>
        </p:nvSpPr>
        <p:spPr>
          <a:xfrm>
            <a:off x="600936" y="3429000"/>
            <a:ext cx="32440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" sz="2000" b="1" dirty="0">
                <a:solidFill>
                  <a:srgbClr val="C15D8F"/>
                </a:solidFill>
              </a:rPr>
              <a:t>Abierto</a:t>
            </a:r>
            <a:r>
              <a:rPr lang="es" sz="2000" dirty="0"/>
              <a:t>: el alumnado Cibermanager ayuda y da servicio a toda la comunidad.</a:t>
            </a:r>
            <a:endParaRPr sz="2000" dirty="0"/>
          </a:p>
        </p:txBody>
      </p:sp>
      <p:pic>
        <p:nvPicPr>
          <p:cNvPr id="12" name="Google Shape;120;g255867cddc4_1_18">
            <a:extLst>
              <a:ext uri="{FF2B5EF4-FFF2-40B4-BE49-F238E27FC236}">
                <a16:creationId xmlns:a16="http://schemas.microsoft.com/office/drawing/2014/main" id="{82139F28-2B43-4B86-B32A-99CBC6EA10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118" y="1826222"/>
            <a:ext cx="1053500" cy="1379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1;g255867cddc4_1_18">
            <a:extLst>
              <a:ext uri="{FF2B5EF4-FFF2-40B4-BE49-F238E27FC236}">
                <a16:creationId xmlns:a16="http://schemas.microsoft.com/office/drawing/2014/main" id="{82E7DCF6-0052-4BD0-A74B-BCCBFCD18A50}"/>
              </a:ext>
            </a:extLst>
          </p:cNvPr>
          <p:cNvSpPr txBox="1"/>
          <p:nvPr/>
        </p:nvSpPr>
        <p:spPr>
          <a:xfrm>
            <a:off x="4398800" y="3432629"/>
            <a:ext cx="3146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" sz="2000" b="1" dirty="0">
                <a:solidFill>
                  <a:srgbClr val="C15D8F"/>
                </a:solidFill>
              </a:rPr>
              <a:t>Dinámico:</a:t>
            </a:r>
            <a:r>
              <a:rPr lang="es" sz="2000" dirty="0"/>
              <a:t> se renueva cada año, que escucha y evoluciona a los agentes implicados en él.</a:t>
            </a:r>
            <a:endParaRPr sz="2000" dirty="0"/>
          </a:p>
        </p:txBody>
      </p:sp>
      <p:pic>
        <p:nvPicPr>
          <p:cNvPr id="15" name="Google Shape;118;g255867cddc4_1_18">
            <a:extLst>
              <a:ext uri="{FF2B5EF4-FFF2-40B4-BE49-F238E27FC236}">
                <a16:creationId xmlns:a16="http://schemas.microsoft.com/office/drawing/2014/main" id="{4352B45A-A569-4A39-B371-0D53F127534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8551" y="1954500"/>
            <a:ext cx="1301764" cy="125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3F106B-E406-4586-AD18-89854514B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CB9108-4958-42BE-AEC6-87A4FD564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ctor gratuito colección de personajes docentes">
            <a:extLst>
              <a:ext uri="{FF2B5EF4-FFF2-40B4-BE49-F238E27FC236}">
                <a16:creationId xmlns:a16="http://schemas.microsoft.com/office/drawing/2014/main" id="{EA5075AE-5561-4CC3-B164-149CFADA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3" y="3319567"/>
            <a:ext cx="2528964" cy="16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312E59-410F-4C12-923D-2F043BFEDA11}"/>
              </a:ext>
            </a:extLst>
          </p:cNvPr>
          <p:cNvSpPr txBox="1">
            <a:spLocks/>
          </p:cNvSpPr>
          <p:nvPr/>
        </p:nvSpPr>
        <p:spPr>
          <a:xfrm>
            <a:off x="4227657" y="1628733"/>
            <a:ext cx="2956900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/>
              <a:t>Formación</a:t>
            </a:r>
            <a:r>
              <a:rPr lang="en-US" sz="2000" b="1" dirty="0"/>
              <a:t> del </a:t>
            </a:r>
            <a:r>
              <a:rPr lang="en-US" sz="2000" b="1" dirty="0" err="1"/>
              <a:t>alumnado</a:t>
            </a:r>
            <a:r>
              <a:rPr lang="en-US" sz="2000" b="1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59736F-CE33-4521-8167-0A9958A677B4}"/>
              </a:ext>
            </a:extLst>
          </p:cNvPr>
          <p:cNvSpPr txBox="1">
            <a:spLocks/>
          </p:cNvSpPr>
          <p:nvPr/>
        </p:nvSpPr>
        <p:spPr>
          <a:xfrm>
            <a:off x="8508918" y="3686224"/>
            <a:ext cx="3303396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+mn-lt"/>
              </a:rPr>
              <a:t>Formación a </a:t>
            </a:r>
            <a:r>
              <a:rPr lang="en-US" sz="2000" dirty="0" err="1">
                <a:latin typeface="+mn-lt"/>
              </a:rPr>
              <a:t>otros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miembros</a:t>
            </a:r>
            <a:r>
              <a:rPr lang="en-US" sz="2000" dirty="0">
                <a:latin typeface="+mn-lt"/>
              </a:rPr>
              <a:t> de la comunidad educativa</a:t>
            </a:r>
          </a:p>
        </p:txBody>
      </p:sp>
      <p:pic>
        <p:nvPicPr>
          <p:cNvPr id="8" name="Picture 4" descr="Vector gratuito colección flechas minimalistas dibujadas a mano">
            <a:extLst>
              <a:ext uri="{FF2B5EF4-FFF2-40B4-BE49-F238E27FC236}">
                <a16:creationId xmlns:a16="http://schemas.microsoft.com/office/drawing/2014/main" id="{278516FB-E3AA-47D8-8417-6349978AE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10" b="90382" l="33204" r="49382">
                        <a14:backgroundMark x1="38339" y1="92332" x2="31310" y2="84185"/>
                        <a14:backgroundMark x1="50799" y1="84665" x2="43610" y2="73323"/>
                        <a14:backgroundMark x1="43610" y1="73323" x2="43610" y2="7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70276" r="48596" b="7384"/>
          <a:stretch/>
        </p:blipFill>
        <p:spPr bwMode="auto">
          <a:xfrm rot="5400000">
            <a:off x="7239993" y="1820185"/>
            <a:ext cx="1205803" cy="1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9572172-8826-4723-8A9F-049F9CED3612}"/>
              </a:ext>
            </a:extLst>
          </p:cNvPr>
          <p:cNvSpPr txBox="1">
            <a:spLocks/>
          </p:cNvSpPr>
          <p:nvPr/>
        </p:nvSpPr>
        <p:spPr>
          <a:xfrm>
            <a:off x="8642712" y="1628733"/>
            <a:ext cx="3035808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/>
              <a:t>Formación</a:t>
            </a:r>
            <a:r>
              <a:rPr lang="en-US" sz="2000" b="1" dirty="0"/>
              <a:t> de </a:t>
            </a:r>
            <a:r>
              <a:rPr lang="en-US" sz="2000" b="1" dirty="0" err="1"/>
              <a:t>igual</a:t>
            </a:r>
            <a:r>
              <a:rPr lang="en-US" sz="2000" b="1" dirty="0"/>
              <a:t> a </a:t>
            </a:r>
            <a:r>
              <a:rPr lang="en-US" sz="2000" b="1" dirty="0" err="1"/>
              <a:t>igual</a:t>
            </a:r>
            <a:endParaRPr lang="en-US" sz="2000" b="1" dirty="0"/>
          </a:p>
        </p:txBody>
      </p:sp>
      <p:pic>
        <p:nvPicPr>
          <p:cNvPr id="10" name="Picture 4" descr="Vector gratuito colección flechas minimalistas dibujadas a mano">
            <a:extLst>
              <a:ext uri="{FF2B5EF4-FFF2-40B4-BE49-F238E27FC236}">
                <a16:creationId xmlns:a16="http://schemas.microsoft.com/office/drawing/2014/main" id="{CE8D13FE-6E0A-4BEB-A658-1A431A04D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10" b="90382" l="33204" r="49382">
                        <a14:backgroundMark x1="39297" y1="92013" x2="35783" y2="83227"/>
                        <a14:backgroundMark x1="35783" y1="83227" x2="32907" y2="91214"/>
                        <a14:backgroundMark x1="32907" y1="91214" x2="34345" y2="84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70276" r="48596" b="7384"/>
          <a:stretch/>
        </p:blipFill>
        <p:spPr bwMode="auto">
          <a:xfrm rot="8185837">
            <a:off x="7143939" y="3343859"/>
            <a:ext cx="1205803" cy="1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6D7BFE2-09B3-4EF6-B3DE-805F8B71D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72" y="3519367"/>
            <a:ext cx="3059011" cy="1761953"/>
          </a:xfrm>
          <a:prstGeom prst="rect">
            <a:avLst/>
          </a:prstGeom>
        </p:spPr>
      </p:pic>
      <p:sp>
        <p:nvSpPr>
          <p:cNvPr id="12" name="Signo más 11">
            <a:extLst>
              <a:ext uri="{FF2B5EF4-FFF2-40B4-BE49-F238E27FC236}">
                <a16:creationId xmlns:a16="http://schemas.microsoft.com/office/drawing/2014/main" id="{95A923C0-A3F0-4C46-BE85-CDEF02B01EE8}"/>
              </a:ext>
            </a:extLst>
          </p:cNvPr>
          <p:cNvSpPr/>
          <p:nvPr/>
        </p:nvSpPr>
        <p:spPr>
          <a:xfrm>
            <a:off x="5227995" y="2581898"/>
            <a:ext cx="803782" cy="737669"/>
          </a:xfrm>
          <a:prstGeom prst="mathPlus">
            <a:avLst/>
          </a:prstGeom>
          <a:solidFill>
            <a:srgbClr val="F2ACE3"/>
          </a:solidFill>
          <a:ln>
            <a:solidFill>
              <a:srgbClr val="C15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4" descr="Vector gratuito colección flechas minimalistas dibujadas a mano">
            <a:extLst>
              <a:ext uri="{FF2B5EF4-FFF2-40B4-BE49-F238E27FC236}">
                <a16:creationId xmlns:a16="http://schemas.microsoft.com/office/drawing/2014/main" id="{227CDD5B-3734-4DF2-99F3-C47693C01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10" b="90382" l="33204" r="49382">
                        <a14:backgroundMark x1="38339" y1="92332" x2="31310" y2="84185"/>
                        <a14:backgroundMark x1="50799" y1="84665" x2="43610" y2="73323"/>
                        <a14:backgroundMark x1="43610" y1="73323" x2="43610" y2="7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70276" r="48596" b="7384"/>
          <a:stretch/>
        </p:blipFill>
        <p:spPr bwMode="auto">
          <a:xfrm rot="5400000">
            <a:off x="3178051" y="1820186"/>
            <a:ext cx="1205803" cy="1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ector gratuito colección flechas minimalistas dibujadas a mano">
            <a:extLst>
              <a:ext uri="{FF2B5EF4-FFF2-40B4-BE49-F238E27FC236}">
                <a16:creationId xmlns:a16="http://schemas.microsoft.com/office/drawing/2014/main" id="{1233D0CA-7FB0-4B1F-A717-E49D7767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10" b="90382" l="33204" r="49382">
                        <a14:backgroundMark x1="39297" y1="92013" x2="35783" y2="83227"/>
                        <a14:backgroundMark x1="35783" y1="83227" x2="32907" y2="91214"/>
                        <a14:backgroundMark x1="32907" y1="91214" x2="34345" y2="84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70276" r="48596" b="7384"/>
          <a:stretch/>
        </p:blipFill>
        <p:spPr bwMode="auto">
          <a:xfrm rot="8185837">
            <a:off x="3110575" y="3307347"/>
            <a:ext cx="1205803" cy="1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DB17BD5A-1643-4951-B6CB-FC183F279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925" y="593725"/>
            <a:ext cx="1136015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5466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901171"/>
                </a:solidFill>
              </a:rPr>
              <a:t>Metodología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11E8FF5-6D9F-4DF9-88A6-D86F034B6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46549"/>
            <a:ext cx="1724920" cy="4981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C4D5ADC-D1DA-4620-8D76-6D8770624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79F56839-BBAB-470B-83F7-BC990F4D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32" y="2732799"/>
            <a:ext cx="3218969" cy="365760"/>
          </a:xfrm>
        </p:spPr>
        <p:txBody>
          <a:bodyPr>
            <a:noAutofit/>
          </a:bodyPr>
          <a:lstStyle/>
          <a:p>
            <a:pPr marL="152396" indent="0">
              <a:buNone/>
            </a:pPr>
            <a:r>
              <a:rPr lang="en-US" sz="2000" b="1" dirty="0"/>
              <a:t>Formación del </a:t>
            </a:r>
            <a:r>
              <a:rPr lang="en-US" sz="2000" b="1" dirty="0" err="1"/>
              <a:t>profesorado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319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6">
            <a:extLst>
              <a:ext uri="{FF2B5EF4-FFF2-40B4-BE49-F238E27FC236}">
                <a16:creationId xmlns:a16="http://schemas.microsoft.com/office/drawing/2014/main" id="{DAF52C52-5B2C-8F64-50A4-068058A6DB5B}"/>
              </a:ext>
            </a:extLst>
          </p:cNvPr>
          <p:cNvSpPr txBox="1">
            <a:spLocks/>
          </p:cNvSpPr>
          <p:nvPr/>
        </p:nvSpPr>
        <p:spPr>
          <a:xfrm>
            <a:off x="1095664" y="4311844"/>
            <a:ext cx="2254544" cy="132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B13DC8"/>
                </a:solidFill>
                <a:latin typeface="Avenir Next LT Pro Light"/>
              </a:rPr>
              <a:t>PRESENTACIÓN DEL PROYECTO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B13DC8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901171"/>
                </a:solidFill>
                <a:latin typeface="Avenir Next LT Pro Light"/>
              </a:rPr>
              <a:t>SEMANA 1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901171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C2FD9C12-5D26-DCCD-1547-CE8EF28B4789}"/>
              </a:ext>
            </a:extLst>
          </p:cNvPr>
          <p:cNvSpPr txBox="1">
            <a:spLocks/>
          </p:cNvSpPr>
          <p:nvPr/>
        </p:nvSpPr>
        <p:spPr>
          <a:xfrm>
            <a:off x="3655722" y="4300044"/>
            <a:ext cx="2289128" cy="132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172FA7"/>
                </a:solidFill>
                <a:latin typeface="Avenir Next LT Pro Light"/>
              </a:rPr>
              <a:t>FORMACIÓN DEL PROFESORADO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172FA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172FA7"/>
                </a:solidFill>
                <a:latin typeface="Avenir Next LT Pro Light"/>
              </a:rPr>
              <a:t>SEMANA 1-4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172FA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" name="Marcador de texto 21">
            <a:extLst>
              <a:ext uri="{FF2B5EF4-FFF2-40B4-BE49-F238E27FC236}">
                <a16:creationId xmlns:a16="http://schemas.microsoft.com/office/drawing/2014/main" id="{864C10F5-5FA2-D908-5B89-C60C66F4DE90}"/>
              </a:ext>
            </a:extLst>
          </p:cNvPr>
          <p:cNvSpPr txBox="1">
            <a:spLocks/>
          </p:cNvSpPr>
          <p:nvPr/>
        </p:nvSpPr>
        <p:spPr>
          <a:xfrm>
            <a:off x="6063844" y="4300044"/>
            <a:ext cx="2289128" cy="132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04AFE1"/>
                </a:solidFill>
                <a:latin typeface="Avenir Next LT Pro Light"/>
              </a:rPr>
              <a:t>FORMACIÓN DEL ALUMNADO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4AFE1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04AFE1"/>
                </a:solidFill>
                <a:latin typeface="Avenir Next LT Pro Light"/>
              </a:rPr>
              <a:t>SEMANA 4-7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4AFE1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2" name="Marcador de texto 24">
            <a:extLst>
              <a:ext uri="{FF2B5EF4-FFF2-40B4-BE49-F238E27FC236}">
                <a16:creationId xmlns:a16="http://schemas.microsoft.com/office/drawing/2014/main" id="{67572B31-1AF5-58DC-9691-798BA725E375}"/>
              </a:ext>
            </a:extLst>
          </p:cNvPr>
          <p:cNvSpPr txBox="1">
            <a:spLocks/>
          </p:cNvSpPr>
          <p:nvPr/>
        </p:nvSpPr>
        <p:spPr>
          <a:xfrm>
            <a:off x="8595674" y="4300044"/>
            <a:ext cx="2289128" cy="132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20A472"/>
                </a:solidFill>
                <a:latin typeface="Avenir Next LT Pro Light"/>
              </a:rPr>
              <a:t>FORMACIÓN ENTRE  IGUALES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20A472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b="1" dirty="0">
                <a:solidFill>
                  <a:srgbClr val="20A472"/>
                </a:solidFill>
                <a:latin typeface="Avenir Next LT Pro Light"/>
              </a:rPr>
              <a:t>SEMANA 8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20A472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Título 33">
            <a:extLst>
              <a:ext uri="{FF2B5EF4-FFF2-40B4-BE49-F238E27FC236}">
                <a16:creationId xmlns:a16="http://schemas.microsoft.com/office/drawing/2014/main" id="{0E3E013D-576E-7A3A-DEAA-EE736C6C7780}"/>
              </a:ext>
            </a:extLst>
          </p:cNvPr>
          <p:cNvSpPr txBox="1">
            <a:spLocks/>
          </p:cNvSpPr>
          <p:nvPr/>
        </p:nvSpPr>
        <p:spPr>
          <a:xfrm>
            <a:off x="230124" y="534543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cap="none" dirty="0">
                <a:solidFill>
                  <a:srgbClr val="901171"/>
                </a:solidFill>
              </a:rPr>
              <a:t>Plan de acción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BCC4A21-7034-4F58-8C83-666FF22C6092}"/>
              </a:ext>
            </a:extLst>
          </p:cNvPr>
          <p:cNvGrpSpPr/>
          <p:nvPr/>
        </p:nvGrpSpPr>
        <p:grpSpPr>
          <a:xfrm>
            <a:off x="1004834" y="1304365"/>
            <a:ext cx="10027504" cy="2689411"/>
            <a:chOff x="1004834" y="1346305"/>
            <a:chExt cx="10027504" cy="3002342"/>
          </a:xfrm>
        </p:grpSpPr>
        <p:sp>
          <p:nvSpPr>
            <p:cNvPr id="14" name="Forma libre: Forma 22" descr="escala de tiempo ">
              <a:extLst>
                <a:ext uri="{FF2B5EF4-FFF2-40B4-BE49-F238E27FC236}">
                  <a16:creationId xmlns:a16="http://schemas.microsoft.com/office/drawing/2014/main" id="{71779D21-8467-4AB5-18B6-A67A9ED42000}"/>
                </a:ext>
              </a:extLst>
            </p:cNvPr>
            <p:cNvSpPr/>
            <p:nvPr/>
          </p:nvSpPr>
          <p:spPr>
            <a:xfrm flipH="1" flipV="1">
              <a:off x="1004834" y="1346305"/>
              <a:ext cx="10027504" cy="3002342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rgbClr val="00B0F0"/>
                </a:gs>
                <a:gs pos="39000">
                  <a:srgbClr val="172DA6"/>
                </a:gs>
                <a:gs pos="18000">
                  <a:srgbClr val="B13DC8"/>
                </a:gs>
                <a:gs pos="92000">
                  <a:srgbClr val="20A472"/>
                </a:gs>
              </a:gsLst>
              <a:lin ang="10800000" scaled="0"/>
              <a:tileRect/>
            </a:gra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0" cap="none" spc="0" normalizeH="0" baseline="0" noProof="0">
                <a:ln>
                  <a:noFill/>
                </a:ln>
                <a:solidFill>
                  <a:srgbClr val="4868E5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97EF89E-342B-7391-599D-91BEB8F50F2E}"/>
                </a:ext>
              </a:extLst>
            </p:cNvPr>
            <p:cNvSpPr/>
            <p:nvPr/>
          </p:nvSpPr>
          <p:spPr>
            <a:xfrm>
              <a:off x="4230885" y="2141071"/>
              <a:ext cx="1257820" cy="144572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172D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kern="0" dirty="0">
                  <a:solidFill>
                    <a:srgbClr val="172DA6"/>
                  </a:solidFill>
                  <a:latin typeface="Avenir Next LT Pro Light"/>
                </a:rPr>
                <a:t>F1</a:t>
              </a: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172DA6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CF883B8A-36EC-2DF9-10BC-4DC703AAE4ED}"/>
                </a:ext>
              </a:extLst>
            </p:cNvPr>
            <p:cNvSpPr/>
            <p:nvPr/>
          </p:nvSpPr>
          <p:spPr>
            <a:xfrm>
              <a:off x="6579498" y="2124616"/>
              <a:ext cx="1257820" cy="144572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rPr>
                <a:t>F2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D752741-FE83-F8B9-F11C-F13AD3C7EF4D}"/>
                </a:ext>
              </a:extLst>
            </p:cNvPr>
            <p:cNvSpPr/>
            <p:nvPr/>
          </p:nvSpPr>
          <p:spPr>
            <a:xfrm>
              <a:off x="9100492" y="2141071"/>
              <a:ext cx="1257820" cy="144572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20A4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kern="0" dirty="0">
                  <a:solidFill>
                    <a:srgbClr val="20A472"/>
                  </a:solidFill>
                  <a:latin typeface="Avenir Next LT Pro Light"/>
                </a:rPr>
                <a:t>F3</a:t>
              </a: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20A472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30097F6-CFE0-437E-165D-6B0715D684BE}"/>
                </a:ext>
              </a:extLst>
            </p:cNvPr>
            <p:cNvSpPr/>
            <p:nvPr/>
          </p:nvSpPr>
          <p:spPr>
            <a:xfrm>
              <a:off x="1650382" y="2141071"/>
              <a:ext cx="1257820" cy="144572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B13DC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kern="0" dirty="0">
                  <a:solidFill>
                    <a:srgbClr val="B13DC8"/>
                  </a:solidFill>
                  <a:latin typeface="Avenir Next LT Pro Light"/>
                </a:rPr>
                <a:t>F0</a:t>
              </a: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B13DC8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415728D2-20B7-4712-962C-F403EA980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80" y="6188385"/>
            <a:ext cx="1724920" cy="49819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E22F2AC-86A5-40D5-9120-9940673A3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6146548"/>
            <a:ext cx="1807336" cy="4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94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61_TF23154475.potx" id="{3B3667E6-ECFD-46E1-B78C-7F092E5908A4}" vid="{A98A3D4A-240D-4F90-B010-C041C08EA0DB}"/>
    </a:ext>
  </a:extLst>
</a:theme>
</file>

<file path=ppt/theme/theme3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724</Words>
  <Application>Microsoft Office PowerPoint</Application>
  <PresentationFormat>Panorámica</PresentationFormat>
  <Paragraphs>131</Paragraphs>
  <Slides>24</Slides>
  <Notes>12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Avenir Next LT Pro Light</vt:lpstr>
      <vt:lpstr>Calibri</vt:lpstr>
      <vt:lpstr>Calibri Light</vt:lpstr>
      <vt:lpstr>Rockwell</vt:lpstr>
      <vt:lpstr>The Hand Bold</vt:lpstr>
      <vt:lpstr>The Serif Hand Black</vt:lpstr>
      <vt:lpstr>Wingdings</vt:lpstr>
      <vt:lpstr>Tema de Office</vt:lpstr>
      <vt:lpstr>Atlas</vt:lpstr>
      <vt:lpstr>SketchyVTI</vt:lpstr>
      <vt:lpstr>Presentación de PowerPoint</vt:lpstr>
      <vt:lpstr>Presentación de PowerPoint</vt:lpstr>
      <vt:lpstr>Programa cibermanagers</vt:lpstr>
      <vt:lpstr>Cibermanagers para la igualdad</vt:lpstr>
      <vt:lpstr>Qué es Cibermanagers</vt:lpstr>
      <vt:lpstr>Qué es Cibermanagers</vt:lpstr>
      <vt:lpstr>Ventajas</vt:lpstr>
      <vt:lpstr>Metodología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Qué incluye Cibermanagers</vt:lpstr>
      <vt:lpstr>Qué incluye Cibermanagers</vt:lpstr>
      <vt:lpstr>Qué incluye Cibermanagers</vt:lpstr>
      <vt:lpstr>Resultados esperados</vt:lpstr>
      <vt:lpstr>Resultados esperados</vt:lpstr>
      <vt:lpstr>I Edición Cibermanagers para la Igualdad en datos </vt:lpstr>
      <vt:lpstr>I Edición Cibermanagers para la Igualdad Encuentro Cibermanagers</vt:lpstr>
      <vt:lpstr>I Edición Cibermanagers para la Igualdad Experiencias Municipios</vt:lpstr>
      <vt:lpstr>I Edición Cibermanagers para la Igualdad Experiencias Municipios</vt:lpstr>
      <vt:lpstr>I Edición Cibermanagers para la Igualdad Experiencias Alumnado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CIBERMANAGERS</dc:title>
  <dc:creator>User</dc:creator>
  <cp:lastModifiedBy>Jorge Flores</cp:lastModifiedBy>
  <cp:revision>58</cp:revision>
  <dcterms:created xsi:type="dcterms:W3CDTF">2023-09-06T07:29:05Z</dcterms:created>
  <dcterms:modified xsi:type="dcterms:W3CDTF">2024-11-19T08:37:38Z</dcterms:modified>
</cp:coreProperties>
</file>